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384" r:id="rId2"/>
    <p:sldId id="385" r:id="rId3"/>
    <p:sldId id="313" r:id="rId4"/>
    <p:sldId id="387" r:id="rId5"/>
    <p:sldId id="386" r:id="rId6"/>
    <p:sldId id="388" r:id="rId7"/>
    <p:sldId id="389" r:id="rId8"/>
    <p:sldId id="390" r:id="rId9"/>
    <p:sldId id="393" r:id="rId10"/>
    <p:sldId id="394" r:id="rId11"/>
    <p:sldId id="395" r:id="rId12"/>
    <p:sldId id="396" r:id="rId13"/>
    <p:sldId id="397" r:id="rId14"/>
    <p:sldId id="398" r:id="rId15"/>
    <p:sldId id="399" r:id="rId16"/>
    <p:sldId id="400" r:id="rId17"/>
    <p:sldId id="401" r:id="rId18"/>
    <p:sldId id="402" r:id="rId19"/>
    <p:sldId id="392" r:id="rId20"/>
    <p:sldId id="403" r:id="rId21"/>
    <p:sldId id="377" r:id="rId22"/>
    <p:sldId id="405" r:id="rId23"/>
    <p:sldId id="406" r:id="rId24"/>
    <p:sldId id="407" r:id="rId25"/>
    <p:sldId id="408" r:id="rId26"/>
    <p:sldId id="409" r:id="rId27"/>
    <p:sldId id="404" r:id="rId28"/>
    <p:sldId id="321" r:id="rId29"/>
    <p:sldId id="412" r:id="rId30"/>
    <p:sldId id="413" r:id="rId31"/>
    <p:sldId id="414" r:id="rId32"/>
    <p:sldId id="410" r:id="rId33"/>
    <p:sldId id="411" r:id="rId34"/>
    <p:sldId id="415" r:id="rId35"/>
    <p:sldId id="416" r:id="rId36"/>
    <p:sldId id="417" r:id="rId37"/>
    <p:sldId id="418" r:id="rId38"/>
    <p:sldId id="419" r:id="rId39"/>
    <p:sldId id="378" r:id="rId40"/>
    <p:sldId id="420" r:id="rId41"/>
    <p:sldId id="421" r:id="rId42"/>
    <p:sldId id="422" r:id="rId4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793E7C"/>
    <a:srgbClr val="115C5A"/>
    <a:srgbClr val="8000FF"/>
    <a:srgbClr val="ECDCF2"/>
    <a:srgbClr val="FFC8E2"/>
    <a:srgbClr val="FACBCE"/>
    <a:srgbClr val="C3C3C3"/>
    <a:srgbClr val="C7C7C7"/>
    <a:srgbClr val="AEAEA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0408" autoAdjust="0"/>
  </p:normalViewPr>
  <p:slideViewPr>
    <p:cSldViewPr snapToGrid="0" snapToObjects="1">
      <p:cViewPr varScale="1">
        <p:scale>
          <a:sx n="102" d="100"/>
          <a:sy n="102" d="100"/>
        </p:scale>
        <p:origin x="2464" y="168"/>
      </p:cViewPr>
      <p:guideLst>
        <p:guide orient="horz" pos="2160"/>
        <p:guide pos="2880"/>
      </p:guideLst>
    </p:cSldViewPr>
  </p:slideViewPr>
  <p:outlineViewPr>
    <p:cViewPr>
      <p:scale>
        <a:sx n="33" d="100"/>
        <a:sy n="33" d="100"/>
      </p:scale>
      <p:origin x="0" y="105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2" charset="0"/>
                <a:ea typeface="ＭＳ Ｐゴシック" pitchFamily="32" charset="-128"/>
                <a:cs typeface="ＭＳ Ｐゴシック" pitchFamily="32"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D3FD2486-8EB7-ED4D-92F0-DA1BF5F67BA2}" type="datetime1">
              <a:rPr lang="en-US"/>
              <a:pPr>
                <a:defRPr/>
              </a:pPr>
              <a:t>8/12/20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2" charset="0"/>
                <a:ea typeface="ＭＳ Ｐゴシック" pitchFamily="32" charset="-128"/>
                <a:cs typeface="ＭＳ Ｐゴシック" pitchFamily="32"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548A699B-9E8C-F147-B39D-1B3CFF1BEC2E}" type="slidenum">
              <a:rPr lang="en-US"/>
              <a:pPr>
                <a:defRPr/>
              </a:pPr>
              <a:t>‹#›</a:t>
            </a:fld>
            <a:endParaRPr lang="en-US"/>
          </a:p>
        </p:txBody>
      </p:sp>
    </p:spTree>
    <p:extLst>
      <p:ext uri="{BB962C8B-B14F-4D97-AF65-F5344CB8AC3E}">
        <p14:creationId xmlns:p14="http://schemas.microsoft.com/office/powerpoint/2010/main" val="286809847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pitchFamily="-110"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latin typeface="+mn-lt"/>
                <a:ea typeface="ＭＳ Ｐゴシック" pitchFamily="-110" charset="-128"/>
                <a:cs typeface="ＭＳ Ｐゴシック" pitchFamily="-110" charset="-128"/>
              </a:rPr>
              <a:t>Figure 4.11</a:t>
            </a:r>
            <a:r>
              <a:rPr lang="en-US" sz="1200" b="0" kern="1200" dirty="0">
                <a:solidFill>
                  <a:schemeClr val="tx1"/>
                </a:solidFill>
                <a:latin typeface="+mn-lt"/>
                <a:ea typeface="ＭＳ Ｐゴシック" pitchFamily="-110" charset="-128"/>
                <a:cs typeface="ＭＳ Ｐゴシック" pitchFamily="-110" charset="-128"/>
              </a:rPr>
              <a:t> Fatty acid structures and vesicle formation rates. </a:t>
            </a:r>
            <a:r>
              <a:rPr lang="en-US" sz="1200" b="1" kern="1200" dirty="0">
                <a:solidFill>
                  <a:schemeClr val="tx1"/>
                </a:solidFill>
                <a:latin typeface="+mn-lt"/>
                <a:ea typeface="ＭＳ Ｐゴシック" pitchFamily="-110" charset="-128"/>
                <a:cs typeface="ＭＳ Ｐゴシック" pitchFamily="-110" charset="-128"/>
              </a:rPr>
              <a:t>A,</a:t>
            </a:r>
            <a:r>
              <a:rPr lang="en-US" sz="1200" b="0" kern="1200" dirty="0">
                <a:solidFill>
                  <a:schemeClr val="tx1"/>
                </a:solidFill>
                <a:latin typeface="+mn-lt"/>
                <a:ea typeface="ＭＳ Ｐゴシック" pitchFamily="-110" charset="-128"/>
                <a:cs typeface="ＭＳ Ｐゴシック" pitchFamily="-110" charset="-128"/>
              </a:rPr>
              <a:t> </a:t>
            </a:r>
            <a:r>
              <a:rPr lang="en-US" sz="1200" b="0" kern="1200" dirty="0" err="1">
                <a:solidFill>
                  <a:schemeClr val="tx1"/>
                </a:solidFill>
                <a:latin typeface="+mn-lt"/>
                <a:ea typeface="ＭＳ Ｐゴシック" pitchFamily="-110" charset="-128"/>
                <a:cs typeface="ＭＳ Ｐゴシック" pitchFamily="-110" charset="-128"/>
              </a:rPr>
              <a:t>Myristoleate</a:t>
            </a:r>
            <a:r>
              <a:rPr lang="en-US" sz="1200" b="0" kern="1200" dirty="0">
                <a:solidFill>
                  <a:schemeClr val="tx1"/>
                </a:solidFill>
                <a:latin typeface="+mn-lt"/>
                <a:ea typeface="ＭＳ Ｐゴシック" pitchFamily="-110" charset="-128"/>
                <a:cs typeface="ＭＳ Ｐゴシック" pitchFamily="-110" charset="-128"/>
              </a:rPr>
              <a:t> chemical structure. </a:t>
            </a:r>
            <a:r>
              <a:rPr lang="en-US" sz="1200" b="1" kern="1200" dirty="0">
                <a:solidFill>
                  <a:schemeClr val="tx1"/>
                </a:solidFill>
                <a:latin typeface="+mn-lt"/>
                <a:ea typeface="ＭＳ Ｐゴシック" pitchFamily="-110" charset="-128"/>
                <a:cs typeface="ＭＳ Ｐゴシック" pitchFamily="-110" charset="-128"/>
              </a:rPr>
              <a:t>B,</a:t>
            </a:r>
            <a:r>
              <a:rPr lang="en-US" sz="1200" b="0" kern="1200" dirty="0">
                <a:solidFill>
                  <a:schemeClr val="tx1"/>
                </a:solidFill>
                <a:latin typeface="+mn-lt"/>
                <a:ea typeface="ＭＳ Ｐゴシック" pitchFamily="-110" charset="-128"/>
                <a:cs typeface="ＭＳ Ｐゴシック" pitchFamily="-110" charset="-128"/>
              </a:rPr>
              <a:t> Fatty acid monolayer forming a micelle and a bilayer forming a membrane vesicle. </a:t>
            </a:r>
            <a:r>
              <a:rPr lang="en-US" sz="1200" b="1" kern="1200" dirty="0">
                <a:solidFill>
                  <a:schemeClr val="tx1"/>
                </a:solidFill>
                <a:latin typeface="+mn-lt"/>
                <a:ea typeface="ＭＳ Ｐゴシック" pitchFamily="-110" charset="-128"/>
                <a:cs typeface="ＭＳ Ｐゴシック" pitchFamily="-110" charset="-128"/>
              </a:rPr>
              <a:t>C,</a:t>
            </a:r>
            <a:r>
              <a:rPr lang="en-US" sz="1200" b="0" kern="1200" dirty="0">
                <a:solidFill>
                  <a:schemeClr val="tx1"/>
                </a:solidFill>
                <a:latin typeface="+mn-lt"/>
                <a:ea typeface="ＭＳ Ｐゴシック" pitchFamily="-110" charset="-128"/>
                <a:cs typeface="ＭＳ Ｐゴシック" pitchFamily="-110" charset="-128"/>
              </a:rPr>
              <a:t> Effects of different solid surfaces for vesicle formation. </a:t>
            </a:r>
            <a:r>
              <a:rPr lang="en-US" sz="1200" b="1" kern="1200" dirty="0">
                <a:solidFill>
                  <a:schemeClr val="tx1"/>
                </a:solidFill>
                <a:latin typeface="+mn-lt"/>
                <a:ea typeface="ＭＳ Ｐゴシック" pitchFamily="-110" charset="-128"/>
                <a:cs typeface="ＭＳ Ｐゴシック" pitchFamily="-110" charset="-128"/>
              </a:rPr>
              <a:t>D,</a:t>
            </a:r>
            <a:r>
              <a:rPr lang="en-US" sz="1200" b="0" kern="1200" dirty="0">
                <a:solidFill>
                  <a:schemeClr val="tx1"/>
                </a:solidFill>
                <a:latin typeface="+mn-lt"/>
                <a:ea typeface="ＭＳ Ｐゴシック" pitchFamily="-110" charset="-128"/>
                <a:cs typeface="ＭＳ Ｐゴシック" pitchFamily="-110" charset="-128"/>
              </a:rPr>
              <a:t> Effects of different concentrations of clay on vesicle formation. </a:t>
            </a:r>
            <a:r>
              <a:rPr lang="en-US" sz="1200" b="1" kern="1200" dirty="0">
                <a:solidFill>
                  <a:schemeClr val="tx1"/>
                </a:solidFill>
                <a:latin typeface="+mn-lt"/>
                <a:ea typeface="ＭＳ Ｐゴシック" pitchFamily="-110" charset="-128"/>
                <a:cs typeface="ＭＳ Ｐゴシック" pitchFamily="-110" charset="-128"/>
              </a:rPr>
              <a:t>E,</a:t>
            </a:r>
            <a:r>
              <a:rPr lang="en-US" sz="1200" b="0" kern="1200" dirty="0">
                <a:solidFill>
                  <a:schemeClr val="tx1"/>
                </a:solidFill>
                <a:latin typeface="+mn-lt"/>
                <a:ea typeface="ＭＳ Ｐゴシック" pitchFamily="-110" charset="-128"/>
                <a:cs typeface="ＭＳ Ｐゴシック" pitchFamily="-110" charset="-128"/>
              </a:rPr>
              <a:t> Initial rates of vesicle formation based on clay concentrations. </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a:latin typeface="Calibri" charset="0"/>
                <a:ea typeface="ＭＳ Ｐゴシック" charset="0"/>
                <a:cs typeface="ＭＳ Ｐゴシック" charset="0"/>
              </a:rPr>
              <a:t>Talking point: First experiment to determine how lipid vesicles could form abiotically</a:t>
            </a:r>
            <a:r>
              <a:rPr lang="en-US" baseline="0" dirty="0">
                <a:latin typeface="Calibri" charset="0"/>
                <a:ea typeface="ＭＳ Ｐゴシック" charset="0"/>
                <a:cs typeface="ＭＳ Ｐゴシック" charset="0"/>
              </a:rPr>
              <a:t> in nature. </a:t>
            </a:r>
            <a:r>
              <a:rPr lang="en-US" dirty="0">
                <a:latin typeface="Calibri" charset="0"/>
                <a:ea typeface="ＭＳ Ｐゴシック" charset="0"/>
                <a:cs typeface="ＭＳ Ｐゴシック" charset="0"/>
              </a:rPr>
              <a:t>	 </a:t>
            </a:r>
          </a:p>
          <a:p>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FA7F917-F8DF-0247-972C-125E2ABA1BD7}" type="slidenum">
              <a:rPr lang="en-US" sz="1200"/>
              <a:pPr eaLnBrk="1" hangingPunct="1"/>
              <a:t>3</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latin typeface="+mn-lt"/>
                <a:ea typeface="ＭＳ Ｐゴシック" pitchFamily="-110" charset="-128"/>
                <a:cs typeface="ＭＳ Ｐゴシック" pitchFamily="-110" charset="-128"/>
              </a:rPr>
              <a:t>Figure 4.11</a:t>
            </a:r>
            <a:r>
              <a:rPr lang="en-US" sz="1200" b="0" kern="1200" dirty="0">
                <a:solidFill>
                  <a:schemeClr val="tx1"/>
                </a:solidFill>
                <a:latin typeface="+mn-lt"/>
                <a:ea typeface="ＭＳ Ｐゴシック" pitchFamily="-110" charset="-128"/>
                <a:cs typeface="ＭＳ Ｐゴシック" pitchFamily="-110" charset="-128"/>
              </a:rPr>
              <a:t> Fatty acid structures and vesicle formation rates. </a:t>
            </a:r>
            <a:r>
              <a:rPr lang="en-US" sz="1200" b="1" kern="1200" dirty="0">
                <a:solidFill>
                  <a:schemeClr val="tx1"/>
                </a:solidFill>
                <a:latin typeface="+mn-lt"/>
                <a:ea typeface="ＭＳ Ｐゴシック" pitchFamily="-110" charset="-128"/>
                <a:cs typeface="ＭＳ Ｐゴシック" pitchFamily="-110" charset="-128"/>
              </a:rPr>
              <a:t>A,</a:t>
            </a:r>
            <a:r>
              <a:rPr lang="en-US" sz="1200" b="0" kern="1200" dirty="0">
                <a:solidFill>
                  <a:schemeClr val="tx1"/>
                </a:solidFill>
                <a:latin typeface="+mn-lt"/>
                <a:ea typeface="ＭＳ Ｐゴシック" pitchFamily="-110" charset="-128"/>
                <a:cs typeface="ＭＳ Ｐゴシック" pitchFamily="-110" charset="-128"/>
              </a:rPr>
              <a:t> </a:t>
            </a:r>
            <a:r>
              <a:rPr lang="en-US" sz="1200" b="0" kern="1200" dirty="0" err="1">
                <a:solidFill>
                  <a:schemeClr val="tx1"/>
                </a:solidFill>
                <a:latin typeface="+mn-lt"/>
                <a:ea typeface="ＭＳ Ｐゴシック" pitchFamily="-110" charset="-128"/>
                <a:cs typeface="ＭＳ Ｐゴシック" pitchFamily="-110" charset="-128"/>
              </a:rPr>
              <a:t>Myristoleate</a:t>
            </a:r>
            <a:r>
              <a:rPr lang="en-US" sz="1200" b="0" kern="1200" dirty="0">
                <a:solidFill>
                  <a:schemeClr val="tx1"/>
                </a:solidFill>
                <a:latin typeface="+mn-lt"/>
                <a:ea typeface="ＭＳ Ｐゴシック" pitchFamily="-110" charset="-128"/>
                <a:cs typeface="ＭＳ Ｐゴシック" pitchFamily="-110" charset="-128"/>
              </a:rPr>
              <a:t> chemical structure. </a:t>
            </a:r>
            <a:r>
              <a:rPr lang="en-US" sz="1200" b="1" kern="1200" dirty="0">
                <a:solidFill>
                  <a:schemeClr val="tx1"/>
                </a:solidFill>
                <a:latin typeface="+mn-lt"/>
                <a:ea typeface="ＭＳ Ｐゴシック" pitchFamily="-110" charset="-128"/>
                <a:cs typeface="ＭＳ Ｐゴシック" pitchFamily="-110" charset="-128"/>
              </a:rPr>
              <a:t>B,</a:t>
            </a:r>
            <a:r>
              <a:rPr lang="en-US" sz="1200" b="0" kern="1200" dirty="0">
                <a:solidFill>
                  <a:schemeClr val="tx1"/>
                </a:solidFill>
                <a:latin typeface="+mn-lt"/>
                <a:ea typeface="ＭＳ Ｐゴシック" pitchFamily="-110" charset="-128"/>
                <a:cs typeface="ＭＳ Ｐゴシック" pitchFamily="-110" charset="-128"/>
              </a:rPr>
              <a:t> Fatty acid monolayer forming a micelle and a bilayer forming a membrane vesicle. </a:t>
            </a:r>
            <a:r>
              <a:rPr lang="en-US" sz="1200" b="1" kern="1200" dirty="0">
                <a:solidFill>
                  <a:schemeClr val="tx1"/>
                </a:solidFill>
                <a:latin typeface="+mn-lt"/>
                <a:ea typeface="ＭＳ Ｐゴシック" pitchFamily="-110" charset="-128"/>
                <a:cs typeface="ＭＳ Ｐゴシック" pitchFamily="-110" charset="-128"/>
              </a:rPr>
              <a:t>C,</a:t>
            </a:r>
            <a:r>
              <a:rPr lang="en-US" sz="1200" b="0" kern="1200" dirty="0">
                <a:solidFill>
                  <a:schemeClr val="tx1"/>
                </a:solidFill>
                <a:latin typeface="+mn-lt"/>
                <a:ea typeface="ＭＳ Ｐゴシック" pitchFamily="-110" charset="-128"/>
                <a:cs typeface="ＭＳ Ｐゴシック" pitchFamily="-110" charset="-128"/>
              </a:rPr>
              <a:t> Effects of different solid surfaces for vesicle formation. </a:t>
            </a:r>
            <a:r>
              <a:rPr lang="en-US" sz="1200" b="1" kern="1200" dirty="0">
                <a:solidFill>
                  <a:schemeClr val="tx1"/>
                </a:solidFill>
                <a:latin typeface="+mn-lt"/>
                <a:ea typeface="ＭＳ Ｐゴシック" pitchFamily="-110" charset="-128"/>
                <a:cs typeface="ＭＳ Ｐゴシック" pitchFamily="-110" charset="-128"/>
              </a:rPr>
              <a:t>D,</a:t>
            </a:r>
            <a:r>
              <a:rPr lang="en-US" sz="1200" b="0" kern="1200" dirty="0">
                <a:solidFill>
                  <a:schemeClr val="tx1"/>
                </a:solidFill>
                <a:latin typeface="+mn-lt"/>
                <a:ea typeface="ＭＳ Ｐゴシック" pitchFamily="-110" charset="-128"/>
                <a:cs typeface="ＭＳ Ｐゴシック" pitchFamily="-110" charset="-128"/>
              </a:rPr>
              <a:t> Effects of different concentrations of clay on vesicle formation. </a:t>
            </a:r>
            <a:r>
              <a:rPr lang="en-US" sz="1200" b="1" kern="1200" dirty="0">
                <a:solidFill>
                  <a:schemeClr val="tx1"/>
                </a:solidFill>
                <a:latin typeface="+mn-lt"/>
                <a:ea typeface="ＭＳ Ｐゴシック" pitchFamily="-110" charset="-128"/>
                <a:cs typeface="ＭＳ Ｐゴシック" pitchFamily="-110" charset="-128"/>
              </a:rPr>
              <a:t>E,</a:t>
            </a:r>
            <a:r>
              <a:rPr lang="en-US" sz="1200" b="0" kern="1200" dirty="0">
                <a:solidFill>
                  <a:schemeClr val="tx1"/>
                </a:solidFill>
                <a:latin typeface="+mn-lt"/>
                <a:ea typeface="ＭＳ Ｐゴシック" pitchFamily="-110" charset="-128"/>
                <a:cs typeface="ＭＳ Ｐゴシック" pitchFamily="-110" charset="-128"/>
              </a:rPr>
              <a:t> Initial rates of vesicle formation based on clay concentrations. </a:t>
            </a:r>
          </a:p>
          <a:p>
            <a:r>
              <a:rPr lang="en-US" dirty="0">
                <a:latin typeface="Calibri" charset="0"/>
                <a:ea typeface="ＭＳ Ｐゴシック" charset="0"/>
                <a:cs typeface="ＭＳ Ｐゴシック" charset="0"/>
              </a:rPr>
              <a:t>Talking point: Negative control worked as expected.  </a:t>
            </a:r>
          </a:p>
          <a:p>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FA7F917-F8DF-0247-972C-125E2ABA1BD7}" type="slidenum">
              <a:rPr lang="en-US" sz="1200"/>
              <a:pPr eaLnBrk="1" hangingPunct="1"/>
              <a:t>12</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latin typeface="+mn-lt"/>
                <a:ea typeface="ＭＳ Ｐゴシック" pitchFamily="-110" charset="-128"/>
                <a:cs typeface="ＭＳ Ｐゴシック" pitchFamily="-110" charset="-128"/>
              </a:rPr>
              <a:t>Figure 4.11</a:t>
            </a:r>
            <a:r>
              <a:rPr lang="en-US" sz="1200" b="0" kern="1200" dirty="0">
                <a:solidFill>
                  <a:schemeClr val="tx1"/>
                </a:solidFill>
                <a:latin typeface="+mn-lt"/>
                <a:ea typeface="ＭＳ Ｐゴシック" pitchFamily="-110" charset="-128"/>
                <a:cs typeface="ＭＳ Ｐゴシック" pitchFamily="-110" charset="-128"/>
              </a:rPr>
              <a:t> Fatty acid structures and vesicle formation rates. </a:t>
            </a:r>
            <a:r>
              <a:rPr lang="en-US" sz="1200" b="1" kern="1200" dirty="0">
                <a:solidFill>
                  <a:schemeClr val="tx1"/>
                </a:solidFill>
                <a:latin typeface="+mn-lt"/>
                <a:ea typeface="ＭＳ Ｐゴシック" pitchFamily="-110" charset="-128"/>
                <a:cs typeface="ＭＳ Ｐゴシック" pitchFamily="-110" charset="-128"/>
              </a:rPr>
              <a:t>A,</a:t>
            </a:r>
            <a:r>
              <a:rPr lang="en-US" sz="1200" b="0" kern="1200" dirty="0">
                <a:solidFill>
                  <a:schemeClr val="tx1"/>
                </a:solidFill>
                <a:latin typeface="+mn-lt"/>
                <a:ea typeface="ＭＳ Ｐゴシック" pitchFamily="-110" charset="-128"/>
                <a:cs typeface="ＭＳ Ｐゴシック" pitchFamily="-110" charset="-128"/>
              </a:rPr>
              <a:t> </a:t>
            </a:r>
            <a:r>
              <a:rPr lang="en-US" sz="1200" b="0" kern="1200" dirty="0" err="1">
                <a:solidFill>
                  <a:schemeClr val="tx1"/>
                </a:solidFill>
                <a:latin typeface="+mn-lt"/>
                <a:ea typeface="ＭＳ Ｐゴシック" pitchFamily="-110" charset="-128"/>
                <a:cs typeface="ＭＳ Ｐゴシック" pitchFamily="-110" charset="-128"/>
              </a:rPr>
              <a:t>Myristoleate</a:t>
            </a:r>
            <a:r>
              <a:rPr lang="en-US" sz="1200" b="0" kern="1200" dirty="0">
                <a:solidFill>
                  <a:schemeClr val="tx1"/>
                </a:solidFill>
                <a:latin typeface="+mn-lt"/>
                <a:ea typeface="ＭＳ Ｐゴシック" pitchFamily="-110" charset="-128"/>
                <a:cs typeface="ＭＳ Ｐゴシック" pitchFamily="-110" charset="-128"/>
              </a:rPr>
              <a:t> chemical structure. </a:t>
            </a:r>
            <a:r>
              <a:rPr lang="en-US" sz="1200" b="1" kern="1200" dirty="0">
                <a:solidFill>
                  <a:schemeClr val="tx1"/>
                </a:solidFill>
                <a:latin typeface="+mn-lt"/>
                <a:ea typeface="ＭＳ Ｐゴシック" pitchFamily="-110" charset="-128"/>
                <a:cs typeface="ＭＳ Ｐゴシック" pitchFamily="-110" charset="-128"/>
              </a:rPr>
              <a:t>B,</a:t>
            </a:r>
            <a:r>
              <a:rPr lang="en-US" sz="1200" b="0" kern="1200" dirty="0">
                <a:solidFill>
                  <a:schemeClr val="tx1"/>
                </a:solidFill>
                <a:latin typeface="+mn-lt"/>
                <a:ea typeface="ＭＳ Ｐゴシック" pitchFamily="-110" charset="-128"/>
                <a:cs typeface="ＭＳ Ｐゴシック" pitchFamily="-110" charset="-128"/>
              </a:rPr>
              <a:t> Fatty acid monolayer forming a micelle and a bilayer forming a membrane vesicle. </a:t>
            </a:r>
            <a:r>
              <a:rPr lang="en-US" sz="1200" b="1" kern="1200" dirty="0">
                <a:solidFill>
                  <a:schemeClr val="tx1"/>
                </a:solidFill>
                <a:latin typeface="+mn-lt"/>
                <a:ea typeface="ＭＳ Ｐゴシック" pitchFamily="-110" charset="-128"/>
                <a:cs typeface="ＭＳ Ｐゴシック" pitchFamily="-110" charset="-128"/>
              </a:rPr>
              <a:t>C,</a:t>
            </a:r>
            <a:r>
              <a:rPr lang="en-US" sz="1200" b="0" kern="1200" dirty="0">
                <a:solidFill>
                  <a:schemeClr val="tx1"/>
                </a:solidFill>
                <a:latin typeface="+mn-lt"/>
                <a:ea typeface="ＭＳ Ｐゴシック" pitchFamily="-110" charset="-128"/>
                <a:cs typeface="ＭＳ Ｐゴシック" pitchFamily="-110" charset="-128"/>
              </a:rPr>
              <a:t> Effects of different solid surfaces for vesicle formation. </a:t>
            </a:r>
            <a:r>
              <a:rPr lang="en-US" sz="1200" b="1" kern="1200" dirty="0">
                <a:solidFill>
                  <a:schemeClr val="tx1"/>
                </a:solidFill>
                <a:latin typeface="+mn-lt"/>
                <a:ea typeface="ＭＳ Ｐゴシック" pitchFamily="-110" charset="-128"/>
                <a:cs typeface="ＭＳ Ｐゴシック" pitchFamily="-110" charset="-128"/>
              </a:rPr>
              <a:t>D,</a:t>
            </a:r>
            <a:r>
              <a:rPr lang="en-US" sz="1200" b="0" kern="1200" dirty="0">
                <a:solidFill>
                  <a:schemeClr val="tx1"/>
                </a:solidFill>
                <a:latin typeface="+mn-lt"/>
                <a:ea typeface="ＭＳ Ｐゴシック" pitchFamily="-110" charset="-128"/>
                <a:cs typeface="ＭＳ Ｐゴシック" pitchFamily="-110" charset="-128"/>
              </a:rPr>
              <a:t> Effects of different concentrations of clay on vesicle formation. </a:t>
            </a:r>
            <a:r>
              <a:rPr lang="en-US" sz="1200" b="1" kern="1200" dirty="0">
                <a:solidFill>
                  <a:schemeClr val="tx1"/>
                </a:solidFill>
                <a:latin typeface="+mn-lt"/>
                <a:ea typeface="ＭＳ Ｐゴシック" pitchFamily="-110" charset="-128"/>
                <a:cs typeface="ＭＳ Ｐゴシック" pitchFamily="-110" charset="-128"/>
              </a:rPr>
              <a:t>E,</a:t>
            </a:r>
            <a:r>
              <a:rPr lang="en-US" sz="1200" b="0" kern="1200" dirty="0">
                <a:solidFill>
                  <a:schemeClr val="tx1"/>
                </a:solidFill>
                <a:latin typeface="+mn-lt"/>
                <a:ea typeface="ＭＳ Ｐゴシック" pitchFamily="-110" charset="-128"/>
                <a:cs typeface="ＭＳ Ｐゴシック" pitchFamily="-110" charset="-128"/>
              </a:rPr>
              <a:t> Initial rates of vesicle formation based on clay concentrations. </a:t>
            </a:r>
          </a:p>
          <a:p>
            <a:r>
              <a:rPr lang="en-US" dirty="0">
                <a:latin typeface="Calibri" charset="0"/>
                <a:ea typeface="ＭＳ Ｐゴシック" charset="0"/>
                <a:cs typeface="ＭＳ Ｐゴシック" charset="0"/>
              </a:rPr>
              <a:t>Talking point: Lowest concentration of natural clay was better than negative control (note initial slope).  </a:t>
            </a:r>
          </a:p>
          <a:p>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FA7F917-F8DF-0247-972C-125E2ABA1BD7}" type="slidenum">
              <a:rPr lang="en-US" sz="1200"/>
              <a:pPr eaLnBrk="1" hangingPunct="1"/>
              <a:t>13</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latin typeface="+mn-lt"/>
                <a:ea typeface="ＭＳ Ｐゴシック" pitchFamily="-110" charset="-128"/>
                <a:cs typeface="ＭＳ Ｐゴシック" pitchFamily="-110" charset="-128"/>
              </a:rPr>
              <a:t>Figure 4.11</a:t>
            </a:r>
            <a:r>
              <a:rPr lang="en-US" sz="1200" b="0" kern="1200" dirty="0">
                <a:solidFill>
                  <a:schemeClr val="tx1"/>
                </a:solidFill>
                <a:latin typeface="+mn-lt"/>
                <a:ea typeface="ＭＳ Ｐゴシック" pitchFamily="-110" charset="-128"/>
                <a:cs typeface="ＭＳ Ｐゴシック" pitchFamily="-110" charset="-128"/>
              </a:rPr>
              <a:t> Fatty acid structures and vesicle formation rates. </a:t>
            </a:r>
            <a:r>
              <a:rPr lang="en-US" sz="1200" b="1" kern="1200" dirty="0">
                <a:solidFill>
                  <a:schemeClr val="tx1"/>
                </a:solidFill>
                <a:latin typeface="+mn-lt"/>
                <a:ea typeface="ＭＳ Ｐゴシック" pitchFamily="-110" charset="-128"/>
                <a:cs typeface="ＭＳ Ｐゴシック" pitchFamily="-110" charset="-128"/>
              </a:rPr>
              <a:t>A,</a:t>
            </a:r>
            <a:r>
              <a:rPr lang="en-US" sz="1200" b="0" kern="1200" dirty="0">
                <a:solidFill>
                  <a:schemeClr val="tx1"/>
                </a:solidFill>
                <a:latin typeface="+mn-lt"/>
                <a:ea typeface="ＭＳ Ｐゴシック" pitchFamily="-110" charset="-128"/>
                <a:cs typeface="ＭＳ Ｐゴシック" pitchFamily="-110" charset="-128"/>
              </a:rPr>
              <a:t> </a:t>
            </a:r>
            <a:r>
              <a:rPr lang="en-US" sz="1200" b="0" kern="1200" dirty="0" err="1">
                <a:solidFill>
                  <a:schemeClr val="tx1"/>
                </a:solidFill>
                <a:latin typeface="+mn-lt"/>
                <a:ea typeface="ＭＳ Ｐゴシック" pitchFamily="-110" charset="-128"/>
                <a:cs typeface="ＭＳ Ｐゴシック" pitchFamily="-110" charset="-128"/>
              </a:rPr>
              <a:t>Myristoleate</a:t>
            </a:r>
            <a:r>
              <a:rPr lang="en-US" sz="1200" b="0" kern="1200" dirty="0">
                <a:solidFill>
                  <a:schemeClr val="tx1"/>
                </a:solidFill>
                <a:latin typeface="+mn-lt"/>
                <a:ea typeface="ＭＳ Ｐゴシック" pitchFamily="-110" charset="-128"/>
                <a:cs typeface="ＭＳ Ｐゴシック" pitchFamily="-110" charset="-128"/>
              </a:rPr>
              <a:t> chemical structure. </a:t>
            </a:r>
            <a:r>
              <a:rPr lang="en-US" sz="1200" b="1" kern="1200" dirty="0">
                <a:solidFill>
                  <a:schemeClr val="tx1"/>
                </a:solidFill>
                <a:latin typeface="+mn-lt"/>
                <a:ea typeface="ＭＳ Ｐゴシック" pitchFamily="-110" charset="-128"/>
                <a:cs typeface="ＭＳ Ｐゴシック" pitchFamily="-110" charset="-128"/>
              </a:rPr>
              <a:t>B,</a:t>
            </a:r>
            <a:r>
              <a:rPr lang="en-US" sz="1200" b="0" kern="1200" dirty="0">
                <a:solidFill>
                  <a:schemeClr val="tx1"/>
                </a:solidFill>
                <a:latin typeface="+mn-lt"/>
                <a:ea typeface="ＭＳ Ｐゴシック" pitchFamily="-110" charset="-128"/>
                <a:cs typeface="ＭＳ Ｐゴシック" pitchFamily="-110" charset="-128"/>
              </a:rPr>
              <a:t> Fatty acid monolayer forming a micelle and a bilayer forming a membrane vesicle. </a:t>
            </a:r>
            <a:r>
              <a:rPr lang="en-US" sz="1200" b="1" kern="1200" dirty="0">
                <a:solidFill>
                  <a:schemeClr val="tx1"/>
                </a:solidFill>
                <a:latin typeface="+mn-lt"/>
                <a:ea typeface="ＭＳ Ｐゴシック" pitchFamily="-110" charset="-128"/>
                <a:cs typeface="ＭＳ Ｐゴシック" pitchFamily="-110" charset="-128"/>
              </a:rPr>
              <a:t>C,</a:t>
            </a:r>
            <a:r>
              <a:rPr lang="en-US" sz="1200" b="0" kern="1200" dirty="0">
                <a:solidFill>
                  <a:schemeClr val="tx1"/>
                </a:solidFill>
                <a:latin typeface="+mn-lt"/>
                <a:ea typeface="ＭＳ Ｐゴシック" pitchFamily="-110" charset="-128"/>
                <a:cs typeface="ＭＳ Ｐゴシック" pitchFamily="-110" charset="-128"/>
              </a:rPr>
              <a:t> Effects of different solid surfaces for vesicle formation. </a:t>
            </a:r>
            <a:r>
              <a:rPr lang="en-US" sz="1200" b="1" kern="1200" dirty="0">
                <a:solidFill>
                  <a:schemeClr val="tx1"/>
                </a:solidFill>
                <a:latin typeface="+mn-lt"/>
                <a:ea typeface="ＭＳ Ｐゴシック" pitchFamily="-110" charset="-128"/>
                <a:cs typeface="ＭＳ Ｐゴシック" pitchFamily="-110" charset="-128"/>
              </a:rPr>
              <a:t>D,</a:t>
            </a:r>
            <a:r>
              <a:rPr lang="en-US" sz="1200" b="0" kern="1200" dirty="0">
                <a:solidFill>
                  <a:schemeClr val="tx1"/>
                </a:solidFill>
                <a:latin typeface="+mn-lt"/>
                <a:ea typeface="ＭＳ Ｐゴシック" pitchFamily="-110" charset="-128"/>
                <a:cs typeface="ＭＳ Ｐゴシック" pitchFamily="-110" charset="-128"/>
              </a:rPr>
              <a:t> Effects of different concentrations of clay on vesicle formation. </a:t>
            </a:r>
            <a:r>
              <a:rPr lang="en-US" sz="1200" b="1" kern="1200" dirty="0">
                <a:solidFill>
                  <a:schemeClr val="tx1"/>
                </a:solidFill>
                <a:latin typeface="+mn-lt"/>
                <a:ea typeface="ＭＳ Ｐゴシック" pitchFamily="-110" charset="-128"/>
                <a:cs typeface="ＭＳ Ｐゴシック" pitchFamily="-110" charset="-128"/>
              </a:rPr>
              <a:t>E,</a:t>
            </a:r>
            <a:r>
              <a:rPr lang="en-US" sz="1200" b="0" kern="1200" dirty="0">
                <a:solidFill>
                  <a:schemeClr val="tx1"/>
                </a:solidFill>
                <a:latin typeface="+mn-lt"/>
                <a:ea typeface="ＭＳ Ｐゴシック" pitchFamily="-110" charset="-128"/>
                <a:cs typeface="ＭＳ Ｐゴシック" pitchFamily="-110" charset="-128"/>
              </a:rPr>
              <a:t> Initial rates of vesicle formation based on clay concentrations. </a:t>
            </a:r>
          </a:p>
          <a:p>
            <a:r>
              <a:rPr lang="en-US" dirty="0">
                <a:latin typeface="Calibri" charset="0"/>
                <a:ea typeface="ＭＳ Ｐゴシック" charset="0"/>
                <a:cs typeface="ＭＳ Ｐゴシック" charset="0"/>
              </a:rPr>
              <a:t>Talking point: Five times greater concentration of natural clay was much better than lowest concentration of natural clay (note initial slope).  </a:t>
            </a:r>
          </a:p>
          <a:p>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FA7F917-F8DF-0247-972C-125E2ABA1BD7}" type="slidenum">
              <a:rPr lang="en-US" sz="1200"/>
              <a:pPr eaLnBrk="1" hangingPunct="1"/>
              <a:t>14</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latin typeface="+mn-lt"/>
                <a:ea typeface="ＭＳ Ｐゴシック" pitchFamily="-110" charset="-128"/>
                <a:cs typeface="ＭＳ Ｐゴシック" pitchFamily="-110" charset="-128"/>
              </a:rPr>
              <a:t>Figure 4.11</a:t>
            </a:r>
            <a:r>
              <a:rPr lang="en-US" sz="1200" b="0" kern="1200" dirty="0">
                <a:solidFill>
                  <a:schemeClr val="tx1"/>
                </a:solidFill>
                <a:latin typeface="+mn-lt"/>
                <a:ea typeface="ＭＳ Ｐゴシック" pitchFamily="-110" charset="-128"/>
                <a:cs typeface="ＭＳ Ｐゴシック" pitchFamily="-110" charset="-128"/>
              </a:rPr>
              <a:t> Fatty acid structures and vesicle formation rates. </a:t>
            </a:r>
            <a:r>
              <a:rPr lang="en-US" sz="1200" b="1" kern="1200" dirty="0">
                <a:solidFill>
                  <a:schemeClr val="tx1"/>
                </a:solidFill>
                <a:latin typeface="+mn-lt"/>
                <a:ea typeface="ＭＳ Ｐゴシック" pitchFamily="-110" charset="-128"/>
                <a:cs typeface="ＭＳ Ｐゴシック" pitchFamily="-110" charset="-128"/>
              </a:rPr>
              <a:t>A,</a:t>
            </a:r>
            <a:r>
              <a:rPr lang="en-US" sz="1200" b="0" kern="1200" dirty="0">
                <a:solidFill>
                  <a:schemeClr val="tx1"/>
                </a:solidFill>
                <a:latin typeface="+mn-lt"/>
                <a:ea typeface="ＭＳ Ｐゴシック" pitchFamily="-110" charset="-128"/>
                <a:cs typeface="ＭＳ Ｐゴシック" pitchFamily="-110" charset="-128"/>
              </a:rPr>
              <a:t> </a:t>
            </a:r>
            <a:r>
              <a:rPr lang="en-US" sz="1200" b="0" kern="1200" dirty="0" err="1">
                <a:solidFill>
                  <a:schemeClr val="tx1"/>
                </a:solidFill>
                <a:latin typeface="+mn-lt"/>
                <a:ea typeface="ＭＳ Ｐゴシック" pitchFamily="-110" charset="-128"/>
                <a:cs typeface="ＭＳ Ｐゴシック" pitchFamily="-110" charset="-128"/>
              </a:rPr>
              <a:t>Myristoleate</a:t>
            </a:r>
            <a:r>
              <a:rPr lang="en-US" sz="1200" b="0" kern="1200" dirty="0">
                <a:solidFill>
                  <a:schemeClr val="tx1"/>
                </a:solidFill>
                <a:latin typeface="+mn-lt"/>
                <a:ea typeface="ＭＳ Ｐゴシック" pitchFamily="-110" charset="-128"/>
                <a:cs typeface="ＭＳ Ｐゴシック" pitchFamily="-110" charset="-128"/>
              </a:rPr>
              <a:t> chemical structure. </a:t>
            </a:r>
            <a:r>
              <a:rPr lang="en-US" sz="1200" b="1" kern="1200" dirty="0">
                <a:solidFill>
                  <a:schemeClr val="tx1"/>
                </a:solidFill>
                <a:latin typeface="+mn-lt"/>
                <a:ea typeface="ＭＳ Ｐゴシック" pitchFamily="-110" charset="-128"/>
                <a:cs typeface="ＭＳ Ｐゴシック" pitchFamily="-110" charset="-128"/>
              </a:rPr>
              <a:t>B,</a:t>
            </a:r>
            <a:r>
              <a:rPr lang="en-US" sz="1200" b="0" kern="1200" dirty="0">
                <a:solidFill>
                  <a:schemeClr val="tx1"/>
                </a:solidFill>
                <a:latin typeface="+mn-lt"/>
                <a:ea typeface="ＭＳ Ｐゴシック" pitchFamily="-110" charset="-128"/>
                <a:cs typeface="ＭＳ Ｐゴシック" pitchFamily="-110" charset="-128"/>
              </a:rPr>
              <a:t> Fatty acid monolayer forming a micelle and a bilayer forming a membrane vesicle. </a:t>
            </a:r>
            <a:r>
              <a:rPr lang="en-US" sz="1200" b="1" kern="1200" dirty="0">
                <a:solidFill>
                  <a:schemeClr val="tx1"/>
                </a:solidFill>
                <a:latin typeface="+mn-lt"/>
                <a:ea typeface="ＭＳ Ｐゴシック" pitchFamily="-110" charset="-128"/>
                <a:cs typeface="ＭＳ Ｐゴシック" pitchFamily="-110" charset="-128"/>
              </a:rPr>
              <a:t>C,</a:t>
            </a:r>
            <a:r>
              <a:rPr lang="en-US" sz="1200" b="0" kern="1200" dirty="0">
                <a:solidFill>
                  <a:schemeClr val="tx1"/>
                </a:solidFill>
                <a:latin typeface="+mn-lt"/>
                <a:ea typeface="ＭＳ Ｐゴシック" pitchFamily="-110" charset="-128"/>
                <a:cs typeface="ＭＳ Ｐゴシック" pitchFamily="-110" charset="-128"/>
              </a:rPr>
              <a:t> Effects of different solid surfaces for vesicle formation. </a:t>
            </a:r>
            <a:r>
              <a:rPr lang="en-US" sz="1200" b="1" kern="1200" dirty="0">
                <a:solidFill>
                  <a:schemeClr val="tx1"/>
                </a:solidFill>
                <a:latin typeface="+mn-lt"/>
                <a:ea typeface="ＭＳ Ｐゴシック" pitchFamily="-110" charset="-128"/>
                <a:cs typeface="ＭＳ Ｐゴシック" pitchFamily="-110" charset="-128"/>
              </a:rPr>
              <a:t>D,</a:t>
            </a:r>
            <a:r>
              <a:rPr lang="en-US" sz="1200" b="0" kern="1200" dirty="0">
                <a:solidFill>
                  <a:schemeClr val="tx1"/>
                </a:solidFill>
                <a:latin typeface="+mn-lt"/>
                <a:ea typeface="ＭＳ Ｐゴシック" pitchFamily="-110" charset="-128"/>
                <a:cs typeface="ＭＳ Ｐゴシック" pitchFamily="-110" charset="-128"/>
              </a:rPr>
              <a:t> Effects of different concentrations of clay on vesicle formation. </a:t>
            </a:r>
            <a:r>
              <a:rPr lang="en-US" sz="1200" b="1" kern="1200" dirty="0">
                <a:solidFill>
                  <a:schemeClr val="tx1"/>
                </a:solidFill>
                <a:latin typeface="+mn-lt"/>
                <a:ea typeface="ＭＳ Ｐゴシック" pitchFamily="-110" charset="-128"/>
                <a:cs typeface="ＭＳ Ｐゴシック" pitchFamily="-110" charset="-128"/>
              </a:rPr>
              <a:t>E,</a:t>
            </a:r>
            <a:r>
              <a:rPr lang="en-US" sz="1200" b="0" kern="1200" dirty="0">
                <a:solidFill>
                  <a:schemeClr val="tx1"/>
                </a:solidFill>
                <a:latin typeface="+mn-lt"/>
                <a:ea typeface="ＭＳ Ｐゴシック" pitchFamily="-110" charset="-128"/>
                <a:cs typeface="ＭＳ Ｐゴシック" pitchFamily="-110" charset="-128"/>
              </a:rPr>
              <a:t> Initial rates of vesicle formation based on clay concentrations. </a:t>
            </a:r>
          </a:p>
          <a:p>
            <a:r>
              <a:rPr lang="en-US" dirty="0">
                <a:latin typeface="Calibri" charset="0"/>
                <a:ea typeface="ＭＳ Ｐゴシック" charset="0"/>
                <a:cs typeface="ＭＳ Ｐゴシック" charset="0"/>
              </a:rPr>
              <a:t>Talking point: Twenty-five times greater concentration of natural clay was much better than lowest concentration of natural clay (note initial slope).  </a:t>
            </a:r>
          </a:p>
          <a:p>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FA7F917-F8DF-0247-972C-125E2ABA1BD7}" type="slidenum">
              <a:rPr lang="en-US" sz="1200"/>
              <a:pPr eaLnBrk="1" hangingPunct="1"/>
              <a:t>15</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latin typeface="+mn-lt"/>
                <a:ea typeface="ＭＳ Ｐゴシック" pitchFamily="-110" charset="-128"/>
                <a:cs typeface="ＭＳ Ｐゴシック" pitchFamily="-110" charset="-128"/>
              </a:rPr>
              <a:t>Figure 4.11</a:t>
            </a:r>
            <a:r>
              <a:rPr lang="en-US" sz="1200" b="0" kern="1200" dirty="0">
                <a:solidFill>
                  <a:schemeClr val="tx1"/>
                </a:solidFill>
                <a:latin typeface="+mn-lt"/>
                <a:ea typeface="ＭＳ Ｐゴシック" pitchFamily="-110" charset="-128"/>
                <a:cs typeface="ＭＳ Ｐゴシック" pitchFamily="-110" charset="-128"/>
              </a:rPr>
              <a:t> Fatty acid structures and vesicle formation rates. </a:t>
            </a:r>
            <a:r>
              <a:rPr lang="en-US" sz="1200" b="1" kern="1200" dirty="0">
                <a:solidFill>
                  <a:schemeClr val="tx1"/>
                </a:solidFill>
                <a:latin typeface="+mn-lt"/>
                <a:ea typeface="ＭＳ Ｐゴシック" pitchFamily="-110" charset="-128"/>
                <a:cs typeface="ＭＳ Ｐゴシック" pitchFamily="-110" charset="-128"/>
              </a:rPr>
              <a:t>A,</a:t>
            </a:r>
            <a:r>
              <a:rPr lang="en-US" sz="1200" b="0" kern="1200" dirty="0">
                <a:solidFill>
                  <a:schemeClr val="tx1"/>
                </a:solidFill>
                <a:latin typeface="+mn-lt"/>
                <a:ea typeface="ＭＳ Ｐゴシック" pitchFamily="-110" charset="-128"/>
                <a:cs typeface="ＭＳ Ｐゴシック" pitchFamily="-110" charset="-128"/>
              </a:rPr>
              <a:t> </a:t>
            </a:r>
            <a:r>
              <a:rPr lang="en-US" sz="1200" b="0" kern="1200" dirty="0" err="1">
                <a:solidFill>
                  <a:schemeClr val="tx1"/>
                </a:solidFill>
                <a:latin typeface="+mn-lt"/>
                <a:ea typeface="ＭＳ Ｐゴシック" pitchFamily="-110" charset="-128"/>
                <a:cs typeface="ＭＳ Ｐゴシック" pitchFamily="-110" charset="-128"/>
              </a:rPr>
              <a:t>Myristoleate</a:t>
            </a:r>
            <a:r>
              <a:rPr lang="en-US" sz="1200" b="0" kern="1200" dirty="0">
                <a:solidFill>
                  <a:schemeClr val="tx1"/>
                </a:solidFill>
                <a:latin typeface="+mn-lt"/>
                <a:ea typeface="ＭＳ Ｐゴシック" pitchFamily="-110" charset="-128"/>
                <a:cs typeface="ＭＳ Ｐゴシック" pitchFamily="-110" charset="-128"/>
              </a:rPr>
              <a:t> chemical structure. </a:t>
            </a:r>
            <a:r>
              <a:rPr lang="en-US" sz="1200" b="1" kern="1200" dirty="0">
                <a:solidFill>
                  <a:schemeClr val="tx1"/>
                </a:solidFill>
                <a:latin typeface="+mn-lt"/>
                <a:ea typeface="ＭＳ Ｐゴシック" pitchFamily="-110" charset="-128"/>
                <a:cs typeface="ＭＳ Ｐゴシック" pitchFamily="-110" charset="-128"/>
              </a:rPr>
              <a:t>B,</a:t>
            </a:r>
            <a:r>
              <a:rPr lang="en-US" sz="1200" b="0" kern="1200" dirty="0">
                <a:solidFill>
                  <a:schemeClr val="tx1"/>
                </a:solidFill>
                <a:latin typeface="+mn-lt"/>
                <a:ea typeface="ＭＳ Ｐゴシック" pitchFamily="-110" charset="-128"/>
                <a:cs typeface="ＭＳ Ｐゴシック" pitchFamily="-110" charset="-128"/>
              </a:rPr>
              <a:t> Fatty acid monolayer forming a micelle and a bilayer forming a membrane vesicle. </a:t>
            </a:r>
            <a:r>
              <a:rPr lang="en-US" sz="1200" b="1" kern="1200" dirty="0">
                <a:solidFill>
                  <a:schemeClr val="tx1"/>
                </a:solidFill>
                <a:latin typeface="+mn-lt"/>
                <a:ea typeface="ＭＳ Ｐゴシック" pitchFamily="-110" charset="-128"/>
                <a:cs typeface="ＭＳ Ｐゴシック" pitchFamily="-110" charset="-128"/>
              </a:rPr>
              <a:t>C,</a:t>
            </a:r>
            <a:r>
              <a:rPr lang="en-US" sz="1200" b="0" kern="1200" dirty="0">
                <a:solidFill>
                  <a:schemeClr val="tx1"/>
                </a:solidFill>
                <a:latin typeface="+mn-lt"/>
                <a:ea typeface="ＭＳ Ｐゴシック" pitchFamily="-110" charset="-128"/>
                <a:cs typeface="ＭＳ Ｐゴシック" pitchFamily="-110" charset="-128"/>
              </a:rPr>
              <a:t> Effects of different solid surfaces for vesicle formation. </a:t>
            </a:r>
            <a:r>
              <a:rPr lang="en-US" sz="1200" b="1" kern="1200" dirty="0">
                <a:solidFill>
                  <a:schemeClr val="tx1"/>
                </a:solidFill>
                <a:latin typeface="+mn-lt"/>
                <a:ea typeface="ＭＳ Ｐゴシック" pitchFamily="-110" charset="-128"/>
                <a:cs typeface="ＭＳ Ｐゴシック" pitchFamily="-110" charset="-128"/>
              </a:rPr>
              <a:t>D,</a:t>
            </a:r>
            <a:r>
              <a:rPr lang="en-US" sz="1200" b="0" kern="1200" dirty="0">
                <a:solidFill>
                  <a:schemeClr val="tx1"/>
                </a:solidFill>
                <a:latin typeface="+mn-lt"/>
                <a:ea typeface="ＭＳ Ｐゴシック" pitchFamily="-110" charset="-128"/>
                <a:cs typeface="ＭＳ Ｐゴシック" pitchFamily="-110" charset="-128"/>
              </a:rPr>
              <a:t> Effects of different concentrations of clay on vesicle formation. </a:t>
            </a:r>
            <a:r>
              <a:rPr lang="en-US" sz="1200" b="1" kern="1200" dirty="0">
                <a:solidFill>
                  <a:schemeClr val="tx1"/>
                </a:solidFill>
                <a:latin typeface="+mn-lt"/>
                <a:ea typeface="ＭＳ Ｐゴシック" pitchFamily="-110" charset="-128"/>
                <a:cs typeface="ＭＳ Ｐゴシック" pitchFamily="-110" charset="-128"/>
              </a:rPr>
              <a:t>E,</a:t>
            </a:r>
            <a:r>
              <a:rPr lang="en-US" sz="1200" b="0" kern="1200" dirty="0">
                <a:solidFill>
                  <a:schemeClr val="tx1"/>
                </a:solidFill>
                <a:latin typeface="+mn-lt"/>
                <a:ea typeface="ＭＳ Ｐゴシック" pitchFamily="-110" charset="-128"/>
                <a:cs typeface="ＭＳ Ｐゴシック" pitchFamily="-110" charset="-128"/>
              </a:rPr>
              <a:t> Initial rates of vesicle formation based on clay concentrations. </a:t>
            </a:r>
          </a:p>
          <a:p>
            <a:r>
              <a:rPr lang="en-US" dirty="0">
                <a:latin typeface="Calibri" charset="0"/>
                <a:ea typeface="ＭＳ Ｐゴシック" charset="0"/>
                <a:cs typeface="ＭＳ Ｐゴシック" charset="0"/>
              </a:rPr>
              <a:t>Talking point: Twenty-five times greater concentration of natural clay was much better than lowest concentration of natural clay (note initial slope).  </a:t>
            </a:r>
          </a:p>
          <a:p>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FA7F917-F8DF-0247-972C-125E2ABA1BD7}" type="slidenum">
              <a:rPr lang="en-US" sz="1200"/>
              <a:pPr eaLnBrk="1" hangingPunct="1"/>
              <a:t>16</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latin typeface="+mn-lt"/>
                <a:ea typeface="ＭＳ Ｐゴシック" pitchFamily="-110" charset="-128"/>
                <a:cs typeface="ＭＳ Ｐゴシック" pitchFamily="-110" charset="-128"/>
              </a:rPr>
              <a:t>Figure 4.11</a:t>
            </a:r>
            <a:r>
              <a:rPr lang="en-US" sz="1200" b="0" kern="1200" dirty="0">
                <a:solidFill>
                  <a:schemeClr val="tx1"/>
                </a:solidFill>
                <a:latin typeface="+mn-lt"/>
                <a:ea typeface="ＭＳ Ｐゴシック" pitchFamily="-110" charset="-128"/>
                <a:cs typeface="ＭＳ Ｐゴシック" pitchFamily="-110" charset="-128"/>
              </a:rPr>
              <a:t> Fatty acid structures and vesicle formation rates. </a:t>
            </a:r>
            <a:r>
              <a:rPr lang="en-US" sz="1200" b="1" kern="1200" dirty="0">
                <a:solidFill>
                  <a:schemeClr val="tx1"/>
                </a:solidFill>
                <a:latin typeface="+mn-lt"/>
                <a:ea typeface="ＭＳ Ｐゴシック" pitchFamily="-110" charset="-128"/>
                <a:cs typeface="ＭＳ Ｐゴシック" pitchFamily="-110" charset="-128"/>
              </a:rPr>
              <a:t>A,</a:t>
            </a:r>
            <a:r>
              <a:rPr lang="en-US" sz="1200" b="0" kern="1200" dirty="0">
                <a:solidFill>
                  <a:schemeClr val="tx1"/>
                </a:solidFill>
                <a:latin typeface="+mn-lt"/>
                <a:ea typeface="ＭＳ Ｐゴシック" pitchFamily="-110" charset="-128"/>
                <a:cs typeface="ＭＳ Ｐゴシック" pitchFamily="-110" charset="-128"/>
              </a:rPr>
              <a:t> </a:t>
            </a:r>
            <a:r>
              <a:rPr lang="en-US" sz="1200" b="0" kern="1200" dirty="0" err="1">
                <a:solidFill>
                  <a:schemeClr val="tx1"/>
                </a:solidFill>
                <a:latin typeface="+mn-lt"/>
                <a:ea typeface="ＭＳ Ｐゴシック" pitchFamily="-110" charset="-128"/>
                <a:cs typeface="ＭＳ Ｐゴシック" pitchFamily="-110" charset="-128"/>
              </a:rPr>
              <a:t>Myristoleate</a:t>
            </a:r>
            <a:r>
              <a:rPr lang="en-US" sz="1200" b="0" kern="1200" dirty="0">
                <a:solidFill>
                  <a:schemeClr val="tx1"/>
                </a:solidFill>
                <a:latin typeface="+mn-lt"/>
                <a:ea typeface="ＭＳ Ｐゴシック" pitchFamily="-110" charset="-128"/>
                <a:cs typeface="ＭＳ Ｐゴシック" pitchFamily="-110" charset="-128"/>
              </a:rPr>
              <a:t> chemical structure. </a:t>
            </a:r>
            <a:r>
              <a:rPr lang="en-US" sz="1200" b="1" kern="1200" dirty="0">
                <a:solidFill>
                  <a:schemeClr val="tx1"/>
                </a:solidFill>
                <a:latin typeface="+mn-lt"/>
                <a:ea typeface="ＭＳ Ｐゴシック" pitchFamily="-110" charset="-128"/>
                <a:cs typeface="ＭＳ Ｐゴシック" pitchFamily="-110" charset="-128"/>
              </a:rPr>
              <a:t>B,</a:t>
            </a:r>
            <a:r>
              <a:rPr lang="en-US" sz="1200" b="0" kern="1200" dirty="0">
                <a:solidFill>
                  <a:schemeClr val="tx1"/>
                </a:solidFill>
                <a:latin typeface="+mn-lt"/>
                <a:ea typeface="ＭＳ Ｐゴシック" pitchFamily="-110" charset="-128"/>
                <a:cs typeface="ＭＳ Ｐゴシック" pitchFamily="-110" charset="-128"/>
              </a:rPr>
              <a:t> Fatty acid monolayer forming a micelle and a bilayer forming a membrane vesicle. </a:t>
            </a:r>
            <a:r>
              <a:rPr lang="en-US" sz="1200" b="1" kern="1200" dirty="0">
                <a:solidFill>
                  <a:schemeClr val="tx1"/>
                </a:solidFill>
                <a:latin typeface="+mn-lt"/>
                <a:ea typeface="ＭＳ Ｐゴシック" pitchFamily="-110" charset="-128"/>
                <a:cs typeface="ＭＳ Ｐゴシック" pitchFamily="-110" charset="-128"/>
              </a:rPr>
              <a:t>C,</a:t>
            </a:r>
            <a:r>
              <a:rPr lang="en-US" sz="1200" b="0" kern="1200" dirty="0">
                <a:solidFill>
                  <a:schemeClr val="tx1"/>
                </a:solidFill>
                <a:latin typeface="+mn-lt"/>
                <a:ea typeface="ＭＳ Ｐゴシック" pitchFamily="-110" charset="-128"/>
                <a:cs typeface="ＭＳ Ｐゴシック" pitchFamily="-110" charset="-128"/>
              </a:rPr>
              <a:t> Effects of different solid surfaces for vesicle formation. </a:t>
            </a:r>
            <a:r>
              <a:rPr lang="en-US" sz="1200" b="1" kern="1200" dirty="0">
                <a:solidFill>
                  <a:schemeClr val="tx1"/>
                </a:solidFill>
                <a:latin typeface="+mn-lt"/>
                <a:ea typeface="ＭＳ Ｐゴシック" pitchFamily="-110" charset="-128"/>
                <a:cs typeface="ＭＳ Ｐゴシック" pitchFamily="-110" charset="-128"/>
              </a:rPr>
              <a:t>D,</a:t>
            </a:r>
            <a:r>
              <a:rPr lang="en-US" sz="1200" b="0" kern="1200" dirty="0">
                <a:solidFill>
                  <a:schemeClr val="tx1"/>
                </a:solidFill>
                <a:latin typeface="+mn-lt"/>
                <a:ea typeface="ＭＳ Ｐゴシック" pitchFamily="-110" charset="-128"/>
                <a:cs typeface="ＭＳ Ｐゴシック" pitchFamily="-110" charset="-128"/>
              </a:rPr>
              <a:t> Effects of different concentrations of clay on vesicle formation. </a:t>
            </a:r>
            <a:r>
              <a:rPr lang="en-US" sz="1200" b="1" kern="1200" dirty="0">
                <a:solidFill>
                  <a:schemeClr val="tx1"/>
                </a:solidFill>
                <a:latin typeface="+mn-lt"/>
                <a:ea typeface="ＭＳ Ｐゴシック" pitchFamily="-110" charset="-128"/>
                <a:cs typeface="ＭＳ Ｐゴシック" pitchFamily="-110" charset="-128"/>
              </a:rPr>
              <a:t>E,</a:t>
            </a:r>
            <a:r>
              <a:rPr lang="en-US" sz="1200" b="0" kern="1200" dirty="0">
                <a:solidFill>
                  <a:schemeClr val="tx1"/>
                </a:solidFill>
                <a:latin typeface="+mn-lt"/>
                <a:ea typeface="ＭＳ Ｐゴシック" pitchFamily="-110" charset="-128"/>
                <a:cs typeface="ＭＳ Ｐゴシック" pitchFamily="-110" charset="-128"/>
              </a:rPr>
              <a:t> Initial rates of vesicle formation based on clay concentrations. </a:t>
            </a:r>
          </a:p>
          <a:p>
            <a:r>
              <a:rPr lang="en-US" dirty="0">
                <a:latin typeface="Calibri" charset="0"/>
                <a:ea typeface="ＭＳ Ｐゴシック" charset="0"/>
                <a:cs typeface="ＭＳ Ｐゴシック" charset="0"/>
              </a:rPr>
              <a:t>Talking point: It is important to follow the initial slopes and not the final endpoints. </a:t>
            </a:r>
          </a:p>
          <a:p>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FA7F917-F8DF-0247-972C-125E2ABA1BD7}" type="slidenum">
              <a:rPr lang="en-US" sz="1200"/>
              <a:pPr eaLnBrk="1" hangingPunct="1"/>
              <a:t>17</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latin typeface="+mn-lt"/>
                <a:ea typeface="ＭＳ Ｐゴシック" pitchFamily="-110" charset="-128"/>
                <a:cs typeface="ＭＳ Ｐゴシック" pitchFamily="-110" charset="-128"/>
              </a:rPr>
              <a:t>Figure 4.11</a:t>
            </a:r>
            <a:r>
              <a:rPr lang="en-US" sz="1200" b="0" kern="1200" dirty="0">
                <a:solidFill>
                  <a:schemeClr val="tx1"/>
                </a:solidFill>
                <a:latin typeface="+mn-lt"/>
                <a:ea typeface="ＭＳ Ｐゴシック" pitchFamily="-110" charset="-128"/>
                <a:cs typeface="ＭＳ Ｐゴシック" pitchFamily="-110" charset="-128"/>
              </a:rPr>
              <a:t> Fatty acid structures and vesicle formation rates. </a:t>
            </a:r>
            <a:r>
              <a:rPr lang="en-US" sz="1200" b="1" kern="1200" dirty="0">
                <a:solidFill>
                  <a:schemeClr val="tx1"/>
                </a:solidFill>
                <a:latin typeface="+mn-lt"/>
                <a:ea typeface="ＭＳ Ｐゴシック" pitchFamily="-110" charset="-128"/>
                <a:cs typeface="ＭＳ Ｐゴシック" pitchFamily="-110" charset="-128"/>
              </a:rPr>
              <a:t>A,</a:t>
            </a:r>
            <a:r>
              <a:rPr lang="en-US" sz="1200" b="0" kern="1200" dirty="0">
                <a:solidFill>
                  <a:schemeClr val="tx1"/>
                </a:solidFill>
                <a:latin typeface="+mn-lt"/>
                <a:ea typeface="ＭＳ Ｐゴシック" pitchFamily="-110" charset="-128"/>
                <a:cs typeface="ＭＳ Ｐゴシック" pitchFamily="-110" charset="-128"/>
              </a:rPr>
              <a:t> </a:t>
            </a:r>
            <a:r>
              <a:rPr lang="en-US" sz="1200" b="0" kern="1200" dirty="0" err="1">
                <a:solidFill>
                  <a:schemeClr val="tx1"/>
                </a:solidFill>
                <a:latin typeface="+mn-lt"/>
                <a:ea typeface="ＭＳ Ｐゴシック" pitchFamily="-110" charset="-128"/>
                <a:cs typeface="ＭＳ Ｐゴシック" pitchFamily="-110" charset="-128"/>
              </a:rPr>
              <a:t>Myristoleate</a:t>
            </a:r>
            <a:r>
              <a:rPr lang="en-US" sz="1200" b="0" kern="1200" dirty="0">
                <a:solidFill>
                  <a:schemeClr val="tx1"/>
                </a:solidFill>
                <a:latin typeface="+mn-lt"/>
                <a:ea typeface="ＭＳ Ｐゴシック" pitchFamily="-110" charset="-128"/>
                <a:cs typeface="ＭＳ Ｐゴシック" pitchFamily="-110" charset="-128"/>
              </a:rPr>
              <a:t> chemical structure. </a:t>
            </a:r>
            <a:r>
              <a:rPr lang="en-US" sz="1200" b="1" kern="1200" dirty="0">
                <a:solidFill>
                  <a:schemeClr val="tx1"/>
                </a:solidFill>
                <a:latin typeface="+mn-lt"/>
                <a:ea typeface="ＭＳ Ｐゴシック" pitchFamily="-110" charset="-128"/>
                <a:cs typeface="ＭＳ Ｐゴシック" pitchFamily="-110" charset="-128"/>
              </a:rPr>
              <a:t>B,</a:t>
            </a:r>
            <a:r>
              <a:rPr lang="en-US" sz="1200" b="0" kern="1200" dirty="0">
                <a:solidFill>
                  <a:schemeClr val="tx1"/>
                </a:solidFill>
                <a:latin typeface="+mn-lt"/>
                <a:ea typeface="ＭＳ Ｐゴシック" pitchFamily="-110" charset="-128"/>
                <a:cs typeface="ＭＳ Ｐゴシック" pitchFamily="-110" charset="-128"/>
              </a:rPr>
              <a:t> Fatty acid monolayer forming a micelle and a bilayer forming a membrane vesicle. </a:t>
            </a:r>
            <a:r>
              <a:rPr lang="en-US" sz="1200" b="1" kern="1200" dirty="0">
                <a:solidFill>
                  <a:schemeClr val="tx1"/>
                </a:solidFill>
                <a:latin typeface="+mn-lt"/>
                <a:ea typeface="ＭＳ Ｐゴシック" pitchFamily="-110" charset="-128"/>
                <a:cs typeface="ＭＳ Ｐゴシック" pitchFamily="-110" charset="-128"/>
              </a:rPr>
              <a:t>C,</a:t>
            </a:r>
            <a:r>
              <a:rPr lang="en-US" sz="1200" b="0" kern="1200" dirty="0">
                <a:solidFill>
                  <a:schemeClr val="tx1"/>
                </a:solidFill>
                <a:latin typeface="+mn-lt"/>
                <a:ea typeface="ＭＳ Ｐゴシック" pitchFamily="-110" charset="-128"/>
                <a:cs typeface="ＭＳ Ｐゴシック" pitchFamily="-110" charset="-128"/>
              </a:rPr>
              <a:t> Effects of different solid surfaces for vesicle formation. </a:t>
            </a:r>
            <a:r>
              <a:rPr lang="en-US" sz="1200" b="1" kern="1200" dirty="0">
                <a:solidFill>
                  <a:schemeClr val="tx1"/>
                </a:solidFill>
                <a:latin typeface="+mn-lt"/>
                <a:ea typeface="ＭＳ Ｐゴシック" pitchFamily="-110" charset="-128"/>
                <a:cs typeface="ＭＳ Ｐゴシック" pitchFamily="-110" charset="-128"/>
              </a:rPr>
              <a:t>D,</a:t>
            </a:r>
            <a:r>
              <a:rPr lang="en-US" sz="1200" b="0" kern="1200" dirty="0">
                <a:solidFill>
                  <a:schemeClr val="tx1"/>
                </a:solidFill>
                <a:latin typeface="+mn-lt"/>
                <a:ea typeface="ＭＳ Ｐゴシック" pitchFamily="-110" charset="-128"/>
                <a:cs typeface="ＭＳ Ｐゴシック" pitchFamily="-110" charset="-128"/>
              </a:rPr>
              <a:t> Effects of different concentrations of clay on vesicle formation. </a:t>
            </a:r>
            <a:r>
              <a:rPr lang="en-US" sz="1200" b="1" kern="1200" dirty="0">
                <a:solidFill>
                  <a:schemeClr val="tx1"/>
                </a:solidFill>
                <a:latin typeface="+mn-lt"/>
                <a:ea typeface="ＭＳ Ｐゴシック" pitchFamily="-110" charset="-128"/>
                <a:cs typeface="ＭＳ Ｐゴシック" pitchFamily="-110" charset="-128"/>
              </a:rPr>
              <a:t>E,</a:t>
            </a:r>
            <a:r>
              <a:rPr lang="en-US" sz="1200" b="0" kern="1200" dirty="0">
                <a:solidFill>
                  <a:schemeClr val="tx1"/>
                </a:solidFill>
                <a:latin typeface="+mn-lt"/>
                <a:ea typeface="ＭＳ Ｐゴシック" pitchFamily="-110" charset="-128"/>
                <a:cs typeface="ＭＳ Ｐゴシック" pitchFamily="-110" charset="-128"/>
              </a:rPr>
              <a:t> Initial rates of vesicle formation based on clay concentrations. </a:t>
            </a:r>
          </a:p>
          <a:p>
            <a:r>
              <a:rPr lang="en-US" dirty="0">
                <a:latin typeface="Calibri" charset="0"/>
                <a:ea typeface="ＭＳ Ｐゴシック" charset="0"/>
                <a:cs typeface="ＭＳ Ｐゴシック" charset="0"/>
              </a:rPr>
              <a:t>Talking point: Highlight the initial slope for direct comparisons. </a:t>
            </a:r>
          </a:p>
          <a:p>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FA7F917-F8DF-0247-972C-125E2ABA1BD7}" type="slidenum">
              <a:rPr lang="en-US" sz="1200"/>
              <a:pPr eaLnBrk="1" hangingPunct="1"/>
              <a:t>18</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latin typeface="+mn-lt"/>
                <a:ea typeface="ＭＳ Ｐゴシック" pitchFamily="-110" charset="-128"/>
                <a:cs typeface="ＭＳ Ｐゴシック" pitchFamily="-110" charset="-128"/>
              </a:rPr>
              <a:t>Figure 4.11</a:t>
            </a:r>
            <a:r>
              <a:rPr lang="en-US" sz="1200" b="0" kern="1200" dirty="0">
                <a:solidFill>
                  <a:schemeClr val="tx1"/>
                </a:solidFill>
                <a:latin typeface="+mn-lt"/>
                <a:ea typeface="ＭＳ Ｐゴシック" pitchFamily="-110" charset="-128"/>
                <a:cs typeface="ＭＳ Ｐゴシック" pitchFamily="-110" charset="-128"/>
              </a:rPr>
              <a:t> Fatty acid structures and vesicle formation rates. </a:t>
            </a:r>
            <a:r>
              <a:rPr lang="en-US" sz="1200" b="1" kern="1200" dirty="0">
                <a:solidFill>
                  <a:schemeClr val="tx1"/>
                </a:solidFill>
                <a:latin typeface="+mn-lt"/>
                <a:ea typeface="ＭＳ Ｐゴシック" pitchFamily="-110" charset="-128"/>
                <a:cs typeface="ＭＳ Ｐゴシック" pitchFamily="-110" charset="-128"/>
              </a:rPr>
              <a:t>A,</a:t>
            </a:r>
            <a:r>
              <a:rPr lang="en-US" sz="1200" b="0" kern="1200" dirty="0">
                <a:solidFill>
                  <a:schemeClr val="tx1"/>
                </a:solidFill>
                <a:latin typeface="+mn-lt"/>
                <a:ea typeface="ＭＳ Ｐゴシック" pitchFamily="-110" charset="-128"/>
                <a:cs typeface="ＭＳ Ｐゴシック" pitchFamily="-110" charset="-128"/>
              </a:rPr>
              <a:t> </a:t>
            </a:r>
            <a:r>
              <a:rPr lang="en-US" sz="1200" b="0" kern="1200" dirty="0" err="1">
                <a:solidFill>
                  <a:schemeClr val="tx1"/>
                </a:solidFill>
                <a:latin typeface="+mn-lt"/>
                <a:ea typeface="ＭＳ Ｐゴシック" pitchFamily="-110" charset="-128"/>
                <a:cs typeface="ＭＳ Ｐゴシック" pitchFamily="-110" charset="-128"/>
              </a:rPr>
              <a:t>Myristoleate</a:t>
            </a:r>
            <a:r>
              <a:rPr lang="en-US" sz="1200" b="0" kern="1200" dirty="0">
                <a:solidFill>
                  <a:schemeClr val="tx1"/>
                </a:solidFill>
                <a:latin typeface="+mn-lt"/>
                <a:ea typeface="ＭＳ Ｐゴシック" pitchFamily="-110" charset="-128"/>
                <a:cs typeface="ＭＳ Ｐゴシック" pitchFamily="-110" charset="-128"/>
              </a:rPr>
              <a:t> chemical structure. </a:t>
            </a:r>
            <a:r>
              <a:rPr lang="en-US" sz="1200" b="1" kern="1200" dirty="0">
                <a:solidFill>
                  <a:schemeClr val="tx1"/>
                </a:solidFill>
                <a:latin typeface="+mn-lt"/>
                <a:ea typeface="ＭＳ Ｐゴシック" pitchFamily="-110" charset="-128"/>
                <a:cs typeface="ＭＳ Ｐゴシック" pitchFamily="-110" charset="-128"/>
              </a:rPr>
              <a:t>B,</a:t>
            </a:r>
            <a:r>
              <a:rPr lang="en-US" sz="1200" b="0" kern="1200" dirty="0">
                <a:solidFill>
                  <a:schemeClr val="tx1"/>
                </a:solidFill>
                <a:latin typeface="+mn-lt"/>
                <a:ea typeface="ＭＳ Ｐゴシック" pitchFamily="-110" charset="-128"/>
                <a:cs typeface="ＭＳ Ｐゴシック" pitchFamily="-110" charset="-128"/>
              </a:rPr>
              <a:t> Fatty acid monolayer forming a micelle and a bilayer forming a membrane vesicle. </a:t>
            </a:r>
            <a:r>
              <a:rPr lang="en-US" sz="1200" b="1" kern="1200" dirty="0">
                <a:solidFill>
                  <a:schemeClr val="tx1"/>
                </a:solidFill>
                <a:latin typeface="+mn-lt"/>
                <a:ea typeface="ＭＳ Ｐゴシック" pitchFamily="-110" charset="-128"/>
                <a:cs typeface="ＭＳ Ｐゴシック" pitchFamily="-110" charset="-128"/>
              </a:rPr>
              <a:t>C,</a:t>
            </a:r>
            <a:r>
              <a:rPr lang="en-US" sz="1200" b="0" kern="1200" dirty="0">
                <a:solidFill>
                  <a:schemeClr val="tx1"/>
                </a:solidFill>
                <a:latin typeface="+mn-lt"/>
                <a:ea typeface="ＭＳ Ｐゴシック" pitchFamily="-110" charset="-128"/>
                <a:cs typeface="ＭＳ Ｐゴシック" pitchFamily="-110" charset="-128"/>
              </a:rPr>
              <a:t> Effects of different solid surfaces for vesicle formation. </a:t>
            </a:r>
            <a:r>
              <a:rPr lang="en-US" sz="1200" b="1" kern="1200" dirty="0">
                <a:solidFill>
                  <a:schemeClr val="tx1"/>
                </a:solidFill>
                <a:latin typeface="+mn-lt"/>
                <a:ea typeface="ＭＳ Ｐゴシック" pitchFamily="-110" charset="-128"/>
                <a:cs typeface="ＭＳ Ｐゴシック" pitchFamily="-110" charset="-128"/>
              </a:rPr>
              <a:t>D,</a:t>
            </a:r>
            <a:r>
              <a:rPr lang="en-US" sz="1200" b="0" kern="1200" dirty="0">
                <a:solidFill>
                  <a:schemeClr val="tx1"/>
                </a:solidFill>
                <a:latin typeface="+mn-lt"/>
                <a:ea typeface="ＭＳ Ｐゴシック" pitchFamily="-110" charset="-128"/>
                <a:cs typeface="ＭＳ Ｐゴシック" pitchFamily="-110" charset="-128"/>
              </a:rPr>
              <a:t> Effects of different concentrations of clay on vesicle formation. </a:t>
            </a:r>
            <a:r>
              <a:rPr lang="en-US" sz="1200" b="1" kern="1200" dirty="0">
                <a:solidFill>
                  <a:schemeClr val="tx1"/>
                </a:solidFill>
                <a:latin typeface="+mn-lt"/>
                <a:ea typeface="ＭＳ Ｐゴシック" pitchFamily="-110" charset="-128"/>
                <a:cs typeface="ＭＳ Ｐゴシック" pitchFamily="-110" charset="-128"/>
              </a:rPr>
              <a:t>E,</a:t>
            </a:r>
            <a:r>
              <a:rPr lang="en-US" sz="1200" b="0" kern="1200" dirty="0">
                <a:solidFill>
                  <a:schemeClr val="tx1"/>
                </a:solidFill>
                <a:latin typeface="+mn-lt"/>
                <a:ea typeface="ＭＳ Ｐゴシック" pitchFamily="-110" charset="-128"/>
                <a:cs typeface="ＭＳ Ｐゴシック" pitchFamily="-110" charset="-128"/>
              </a:rPr>
              <a:t> Initial rates of vesicle formation based on clay concentrations. </a:t>
            </a:r>
          </a:p>
          <a:p>
            <a:r>
              <a:rPr lang="en-US" dirty="0">
                <a:latin typeface="Calibri" charset="0"/>
                <a:ea typeface="ＭＳ Ｐゴシック" charset="0"/>
                <a:cs typeface="ＭＳ Ｐゴシック" charset="0"/>
              </a:rPr>
              <a:t>Talking point: Rate of vesicle formation is directly proportional to the concentration of clay. </a:t>
            </a:r>
          </a:p>
          <a:p>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FA7F917-F8DF-0247-972C-125E2ABA1BD7}" type="slidenum">
              <a:rPr lang="en-US" sz="1200"/>
              <a:pPr eaLnBrk="1" hangingPunct="1"/>
              <a:t>19</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latin typeface="+mn-lt"/>
                <a:ea typeface="ＭＳ Ｐゴシック" pitchFamily="-110" charset="-128"/>
                <a:cs typeface="ＭＳ Ｐゴシック" pitchFamily="-110" charset="-128"/>
              </a:rPr>
              <a:t>Figure 4.11</a:t>
            </a:r>
            <a:r>
              <a:rPr lang="en-US" sz="1200" b="0" kern="1200" dirty="0">
                <a:solidFill>
                  <a:schemeClr val="tx1"/>
                </a:solidFill>
                <a:latin typeface="+mn-lt"/>
                <a:ea typeface="ＭＳ Ｐゴシック" pitchFamily="-110" charset="-128"/>
                <a:cs typeface="ＭＳ Ｐゴシック" pitchFamily="-110" charset="-128"/>
              </a:rPr>
              <a:t> Fatty acid structures and vesicle formation rates. </a:t>
            </a:r>
            <a:r>
              <a:rPr lang="en-US" sz="1200" b="1" kern="1200" dirty="0">
                <a:solidFill>
                  <a:schemeClr val="tx1"/>
                </a:solidFill>
                <a:latin typeface="+mn-lt"/>
                <a:ea typeface="ＭＳ Ｐゴシック" pitchFamily="-110" charset="-128"/>
                <a:cs typeface="ＭＳ Ｐゴシック" pitchFamily="-110" charset="-128"/>
              </a:rPr>
              <a:t>A,</a:t>
            </a:r>
            <a:r>
              <a:rPr lang="en-US" sz="1200" b="0" kern="1200" dirty="0">
                <a:solidFill>
                  <a:schemeClr val="tx1"/>
                </a:solidFill>
                <a:latin typeface="+mn-lt"/>
                <a:ea typeface="ＭＳ Ｐゴシック" pitchFamily="-110" charset="-128"/>
                <a:cs typeface="ＭＳ Ｐゴシック" pitchFamily="-110" charset="-128"/>
              </a:rPr>
              <a:t> </a:t>
            </a:r>
            <a:r>
              <a:rPr lang="en-US" sz="1200" b="0" kern="1200" dirty="0" err="1">
                <a:solidFill>
                  <a:schemeClr val="tx1"/>
                </a:solidFill>
                <a:latin typeface="+mn-lt"/>
                <a:ea typeface="ＭＳ Ｐゴシック" pitchFamily="-110" charset="-128"/>
                <a:cs typeface="ＭＳ Ｐゴシック" pitchFamily="-110" charset="-128"/>
              </a:rPr>
              <a:t>Myristoleate</a:t>
            </a:r>
            <a:r>
              <a:rPr lang="en-US" sz="1200" b="0" kern="1200" dirty="0">
                <a:solidFill>
                  <a:schemeClr val="tx1"/>
                </a:solidFill>
                <a:latin typeface="+mn-lt"/>
                <a:ea typeface="ＭＳ Ｐゴシック" pitchFamily="-110" charset="-128"/>
                <a:cs typeface="ＭＳ Ｐゴシック" pitchFamily="-110" charset="-128"/>
              </a:rPr>
              <a:t> chemical structure. </a:t>
            </a:r>
            <a:r>
              <a:rPr lang="en-US" sz="1200" b="1" kern="1200" dirty="0">
                <a:solidFill>
                  <a:schemeClr val="tx1"/>
                </a:solidFill>
                <a:latin typeface="+mn-lt"/>
                <a:ea typeface="ＭＳ Ｐゴシック" pitchFamily="-110" charset="-128"/>
                <a:cs typeface="ＭＳ Ｐゴシック" pitchFamily="-110" charset="-128"/>
              </a:rPr>
              <a:t>B,</a:t>
            </a:r>
            <a:r>
              <a:rPr lang="en-US" sz="1200" b="0" kern="1200" dirty="0">
                <a:solidFill>
                  <a:schemeClr val="tx1"/>
                </a:solidFill>
                <a:latin typeface="+mn-lt"/>
                <a:ea typeface="ＭＳ Ｐゴシック" pitchFamily="-110" charset="-128"/>
                <a:cs typeface="ＭＳ Ｐゴシック" pitchFamily="-110" charset="-128"/>
              </a:rPr>
              <a:t> Fatty acid monolayer forming a micelle and a bilayer forming a membrane vesicle. </a:t>
            </a:r>
            <a:r>
              <a:rPr lang="en-US" sz="1200" b="1" kern="1200" dirty="0">
                <a:solidFill>
                  <a:schemeClr val="tx1"/>
                </a:solidFill>
                <a:latin typeface="+mn-lt"/>
                <a:ea typeface="ＭＳ Ｐゴシック" pitchFamily="-110" charset="-128"/>
                <a:cs typeface="ＭＳ Ｐゴシック" pitchFamily="-110" charset="-128"/>
              </a:rPr>
              <a:t>C,</a:t>
            </a:r>
            <a:r>
              <a:rPr lang="en-US" sz="1200" b="0" kern="1200" dirty="0">
                <a:solidFill>
                  <a:schemeClr val="tx1"/>
                </a:solidFill>
                <a:latin typeface="+mn-lt"/>
                <a:ea typeface="ＭＳ Ｐゴシック" pitchFamily="-110" charset="-128"/>
                <a:cs typeface="ＭＳ Ｐゴシック" pitchFamily="-110" charset="-128"/>
              </a:rPr>
              <a:t> Effects of different solid surfaces for vesicle formation. </a:t>
            </a:r>
            <a:r>
              <a:rPr lang="en-US" sz="1200" b="1" kern="1200" dirty="0">
                <a:solidFill>
                  <a:schemeClr val="tx1"/>
                </a:solidFill>
                <a:latin typeface="+mn-lt"/>
                <a:ea typeface="ＭＳ Ｐゴシック" pitchFamily="-110" charset="-128"/>
                <a:cs typeface="ＭＳ Ｐゴシック" pitchFamily="-110" charset="-128"/>
              </a:rPr>
              <a:t>D,</a:t>
            </a:r>
            <a:r>
              <a:rPr lang="en-US" sz="1200" b="0" kern="1200" dirty="0">
                <a:solidFill>
                  <a:schemeClr val="tx1"/>
                </a:solidFill>
                <a:latin typeface="+mn-lt"/>
                <a:ea typeface="ＭＳ Ｐゴシック" pitchFamily="-110" charset="-128"/>
                <a:cs typeface="ＭＳ Ｐゴシック" pitchFamily="-110" charset="-128"/>
              </a:rPr>
              <a:t> Effects of different concentrations of clay on vesicle formation. </a:t>
            </a:r>
            <a:r>
              <a:rPr lang="en-US" sz="1200" b="1" kern="1200" dirty="0">
                <a:solidFill>
                  <a:schemeClr val="tx1"/>
                </a:solidFill>
                <a:latin typeface="+mn-lt"/>
                <a:ea typeface="ＭＳ Ｐゴシック" pitchFamily="-110" charset="-128"/>
                <a:cs typeface="ＭＳ Ｐゴシック" pitchFamily="-110" charset="-128"/>
              </a:rPr>
              <a:t>E,</a:t>
            </a:r>
            <a:r>
              <a:rPr lang="en-US" sz="1200" b="0" kern="1200" dirty="0">
                <a:solidFill>
                  <a:schemeClr val="tx1"/>
                </a:solidFill>
                <a:latin typeface="+mn-lt"/>
                <a:ea typeface="ＭＳ Ｐゴシック" pitchFamily="-110" charset="-128"/>
                <a:cs typeface="ＭＳ Ｐゴシック" pitchFamily="-110" charset="-128"/>
              </a:rPr>
              <a:t> Initial rates of vesicle formation based on clay concentrations. </a:t>
            </a:r>
          </a:p>
          <a:p>
            <a:r>
              <a:rPr lang="en-US" dirty="0">
                <a:latin typeface="Calibri" charset="0"/>
                <a:ea typeface="ＭＳ Ｐゴシック" charset="0"/>
                <a:cs typeface="ＭＳ Ｐゴシック" charset="0"/>
              </a:rPr>
              <a:t>Talking point: Showing how previous graph is related to the current figure.  </a:t>
            </a:r>
          </a:p>
          <a:p>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FA7F917-F8DF-0247-972C-125E2ABA1BD7}" type="slidenum">
              <a:rPr lang="en-US" sz="1200"/>
              <a:pPr eaLnBrk="1" hangingPunct="1"/>
              <a:t>20</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latin typeface="+mn-lt"/>
                <a:ea typeface="ＭＳ Ｐゴシック" pitchFamily="-110" charset="-128"/>
                <a:cs typeface="ＭＳ Ｐゴシック" pitchFamily="-110" charset="-128"/>
              </a:rPr>
              <a:t>Figure 4.12</a:t>
            </a:r>
            <a:r>
              <a:rPr lang="en-US" sz="1200" b="0" kern="1200" dirty="0">
                <a:solidFill>
                  <a:schemeClr val="tx1"/>
                </a:solidFill>
                <a:latin typeface="+mn-lt"/>
                <a:ea typeface="ＭＳ Ｐゴシック" pitchFamily="-110" charset="-128"/>
                <a:cs typeface="ＭＳ Ｐゴシック" pitchFamily="-110" charset="-128"/>
              </a:rPr>
              <a:t> Microscopy of spontaneous vesicles with cargo. Green-stained fatty acids were mixed with negatively charged ceramic microspheres. White light in panels </a:t>
            </a:r>
            <a:r>
              <a:rPr lang="en-US" sz="1200" b="1" kern="1200" dirty="0">
                <a:solidFill>
                  <a:schemeClr val="tx1"/>
                </a:solidFill>
                <a:latin typeface="+mn-lt"/>
                <a:ea typeface="ＭＳ Ｐゴシック" pitchFamily="-110" charset="-128"/>
                <a:cs typeface="ＭＳ Ｐゴシック" pitchFamily="-110" charset="-128"/>
              </a:rPr>
              <a:t>(A)</a:t>
            </a:r>
            <a:r>
              <a:rPr lang="en-US" sz="1200" b="0" kern="1200" dirty="0">
                <a:solidFill>
                  <a:schemeClr val="tx1"/>
                </a:solidFill>
                <a:latin typeface="+mn-lt"/>
                <a:ea typeface="ＭＳ Ｐゴシック" pitchFamily="-110" charset="-128"/>
                <a:cs typeface="ＭＳ Ｐゴシック" pitchFamily="-110" charset="-128"/>
              </a:rPr>
              <a:t> and </a:t>
            </a:r>
            <a:r>
              <a:rPr lang="en-US" sz="1200" b="1" kern="1200" dirty="0">
                <a:solidFill>
                  <a:schemeClr val="tx1"/>
                </a:solidFill>
                <a:latin typeface="+mn-lt"/>
                <a:ea typeface="ＭＳ Ｐゴシック" pitchFamily="-110" charset="-128"/>
                <a:cs typeface="ＭＳ Ｐゴシック" pitchFamily="-110" charset="-128"/>
              </a:rPr>
              <a:t>(C)</a:t>
            </a:r>
            <a:r>
              <a:rPr lang="en-US" sz="1200" b="0" kern="1200" dirty="0">
                <a:solidFill>
                  <a:schemeClr val="tx1"/>
                </a:solidFill>
                <a:latin typeface="+mn-lt"/>
                <a:ea typeface="ＭＳ Ｐゴシック" pitchFamily="-110" charset="-128"/>
                <a:cs typeface="ＭＳ Ｐゴシック" pitchFamily="-110" charset="-128"/>
              </a:rPr>
              <a:t> to emphasize the microspheres. Green fluorescence in panels </a:t>
            </a:r>
            <a:r>
              <a:rPr lang="en-US" sz="1200" b="1" kern="1200" dirty="0">
                <a:solidFill>
                  <a:schemeClr val="tx1"/>
                </a:solidFill>
                <a:latin typeface="+mn-lt"/>
                <a:ea typeface="ＭＳ Ｐゴシック" pitchFamily="-110" charset="-128"/>
                <a:cs typeface="ＭＳ Ｐゴシック" pitchFamily="-110" charset="-128"/>
              </a:rPr>
              <a:t>(B)</a:t>
            </a:r>
            <a:r>
              <a:rPr lang="en-US" sz="1200" b="0" kern="1200" dirty="0">
                <a:solidFill>
                  <a:schemeClr val="tx1"/>
                </a:solidFill>
                <a:latin typeface="+mn-lt"/>
                <a:ea typeface="ＭＳ Ｐゴシック" pitchFamily="-110" charset="-128"/>
                <a:cs typeface="ＭＳ Ｐゴシック" pitchFamily="-110" charset="-128"/>
              </a:rPr>
              <a:t> and </a:t>
            </a:r>
            <a:r>
              <a:rPr lang="en-US" sz="1200" b="1" kern="1200" dirty="0">
                <a:solidFill>
                  <a:schemeClr val="tx1"/>
                </a:solidFill>
                <a:latin typeface="+mn-lt"/>
                <a:ea typeface="ＭＳ Ｐゴシック" pitchFamily="-110" charset="-128"/>
                <a:cs typeface="ＭＳ Ｐゴシック" pitchFamily="-110" charset="-128"/>
              </a:rPr>
              <a:t>(D)</a:t>
            </a:r>
            <a:r>
              <a:rPr lang="en-US" sz="1200" b="0" kern="1200" dirty="0">
                <a:solidFill>
                  <a:schemeClr val="tx1"/>
                </a:solidFill>
                <a:latin typeface="+mn-lt"/>
                <a:ea typeface="ＭＳ Ｐゴシック" pitchFamily="-110" charset="-128"/>
                <a:cs typeface="ＭＳ Ｐゴシック" pitchFamily="-110" charset="-128"/>
              </a:rPr>
              <a:t> to highlight the vesicles. Red-stained RNA attached to clay </a:t>
            </a:r>
            <a:r>
              <a:rPr lang="en-US" sz="1200" b="1" kern="1200" dirty="0">
                <a:solidFill>
                  <a:schemeClr val="tx1"/>
                </a:solidFill>
                <a:latin typeface="+mn-lt"/>
                <a:ea typeface="ＭＳ Ｐゴシック" pitchFamily="-110" charset="-128"/>
                <a:cs typeface="ＭＳ Ｐゴシック" pitchFamily="-110" charset="-128"/>
              </a:rPr>
              <a:t>(E)</a:t>
            </a:r>
            <a:r>
              <a:rPr lang="en-US" sz="1200" b="0" kern="1200" dirty="0">
                <a:solidFill>
                  <a:schemeClr val="tx1"/>
                </a:solidFill>
                <a:latin typeface="+mn-lt"/>
                <a:ea typeface="ＭＳ Ｐゴシック" pitchFamily="-110" charset="-128"/>
                <a:cs typeface="ＭＳ Ｐゴシック" pitchFamily="-110" charset="-128"/>
              </a:rPr>
              <a:t> or in solution </a:t>
            </a:r>
            <a:r>
              <a:rPr lang="en-US" sz="1200" b="1" kern="1200" dirty="0">
                <a:solidFill>
                  <a:schemeClr val="tx1"/>
                </a:solidFill>
                <a:latin typeface="+mn-lt"/>
                <a:ea typeface="ＭＳ Ｐゴシック" pitchFamily="-110" charset="-128"/>
                <a:cs typeface="ＭＳ Ｐゴシック" pitchFamily="-110" charset="-128"/>
              </a:rPr>
              <a:t>(F)</a:t>
            </a:r>
            <a:r>
              <a:rPr lang="en-US" sz="1200" b="0" kern="1200" dirty="0">
                <a:solidFill>
                  <a:schemeClr val="tx1"/>
                </a:solidFill>
                <a:latin typeface="+mn-lt"/>
                <a:ea typeface="ＭＳ Ｐゴシック" pitchFamily="-110" charset="-128"/>
                <a:cs typeface="ＭＳ Ｐゴシック" pitchFamily="-110" charset="-128"/>
              </a:rPr>
              <a:t> trapped inside vesicles. Scale bars are 5 µm in </a:t>
            </a:r>
            <a:r>
              <a:rPr lang="en-US" sz="1200" b="1" kern="1200" dirty="0">
                <a:solidFill>
                  <a:schemeClr val="tx1"/>
                </a:solidFill>
                <a:latin typeface="+mn-lt"/>
                <a:ea typeface="ＭＳ Ｐゴシック" pitchFamily="-110" charset="-128"/>
                <a:cs typeface="ＭＳ Ｐゴシック" pitchFamily="-110" charset="-128"/>
              </a:rPr>
              <a:t>A-D</a:t>
            </a:r>
            <a:r>
              <a:rPr lang="en-US" sz="1200" b="0" kern="1200" dirty="0">
                <a:solidFill>
                  <a:schemeClr val="tx1"/>
                </a:solidFill>
                <a:latin typeface="+mn-lt"/>
                <a:ea typeface="ＭＳ Ｐゴシック" pitchFamily="-110" charset="-128"/>
                <a:cs typeface="ＭＳ Ｐゴシック" pitchFamily="-110" charset="-128"/>
              </a:rPr>
              <a:t> and 1 µm in </a:t>
            </a:r>
            <a:r>
              <a:rPr lang="en-US" sz="1200" b="1" kern="1200" dirty="0">
                <a:solidFill>
                  <a:schemeClr val="tx1"/>
                </a:solidFill>
                <a:latin typeface="+mn-lt"/>
                <a:ea typeface="ＭＳ Ｐゴシック" pitchFamily="-110" charset="-128"/>
                <a:cs typeface="ＭＳ Ｐゴシック" pitchFamily="-110" charset="-128"/>
              </a:rPr>
              <a:t>E</a:t>
            </a:r>
            <a:r>
              <a:rPr lang="en-US" sz="1200" b="0" kern="1200" dirty="0">
                <a:solidFill>
                  <a:schemeClr val="tx1"/>
                </a:solidFill>
                <a:latin typeface="+mn-lt"/>
                <a:ea typeface="ＭＳ Ｐゴシック" pitchFamily="-110" charset="-128"/>
                <a:cs typeface="ＭＳ Ｐゴシック" pitchFamily="-110" charset="-128"/>
              </a:rPr>
              <a:t> and </a:t>
            </a:r>
            <a:r>
              <a:rPr lang="en-US" sz="1200" b="1" kern="1200" dirty="0">
                <a:solidFill>
                  <a:schemeClr val="tx1"/>
                </a:solidFill>
                <a:latin typeface="+mn-lt"/>
                <a:ea typeface="ＭＳ Ｐゴシック" pitchFamily="-110" charset="-128"/>
                <a:cs typeface="ＭＳ Ｐゴシック" pitchFamily="-110" charset="-128"/>
              </a:rPr>
              <a:t>F.</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a:latin typeface="Calibri" charset="0"/>
                <a:ea typeface="ＭＳ Ｐゴシック" charset="0"/>
                <a:cs typeface="ＭＳ Ｐゴシック" charset="0"/>
              </a:rPr>
              <a:t>Talking point: Abiotic vesicle formation can trap small ceramic beads inside. </a:t>
            </a:r>
          </a:p>
          <a:p>
            <a:endParaRPr lang="en-US" dirty="0">
              <a:latin typeface="Calibri" charset="0"/>
              <a:ea typeface="ＭＳ Ｐゴシック" charset="0"/>
              <a:cs typeface="ＭＳ Ｐゴシック" charset="0"/>
            </a:endParaRP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A45772C-D449-954B-8726-2072079918DF}" type="slidenum">
              <a:rPr lang="en-US" sz="1200"/>
              <a:pPr eaLnBrk="1" hangingPunct="1"/>
              <a:t>21</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latin typeface="+mn-lt"/>
                <a:ea typeface="ＭＳ Ｐゴシック" pitchFamily="-110" charset="-128"/>
                <a:cs typeface="ＭＳ Ｐゴシック" pitchFamily="-110" charset="-128"/>
              </a:rPr>
              <a:t>Figure 4.11</a:t>
            </a:r>
            <a:r>
              <a:rPr lang="en-US" sz="1200" b="0" kern="1200" dirty="0">
                <a:solidFill>
                  <a:schemeClr val="tx1"/>
                </a:solidFill>
                <a:latin typeface="+mn-lt"/>
                <a:ea typeface="ＭＳ Ｐゴシック" pitchFamily="-110" charset="-128"/>
                <a:cs typeface="ＭＳ Ｐゴシック" pitchFamily="-110" charset="-128"/>
              </a:rPr>
              <a:t> Fatty acid structures and vesicle formation rates. </a:t>
            </a:r>
            <a:r>
              <a:rPr lang="en-US" sz="1200" b="1" kern="1200" dirty="0">
                <a:solidFill>
                  <a:schemeClr val="tx1"/>
                </a:solidFill>
                <a:latin typeface="+mn-lt"/>
                <a:ea typeface="ＭＳ Ｐゴシック" pitchFamily="-110" charset="-128"/>
                <a:cs typeface="ＭＳ Ｐゴシック" pitchFamily="-110" charset="-128"/>
              </a:rPr>
              <a:t>A,</a:t>
            </a:r>
            <a:r>
              <a:rPr lang="en-US" sz="1200" b="0" kern="1200" dirty="0">
                <a:solidFill>
                  <a:schemeClr val="tx1"/>
                </a:solidFill>
                <a:latin typeface="+mn-lt"/>
                <a:ea typeface="ＭＳ Ｐゴシック" pitchFamily="-110" charset="-128"/>
                <a:cs typeface="ＭＳ Ｐゴシック" pitchFamily="-110" charset="-128"/>
              </a:rPr>
              <a:t> </a:t>
            </a:r>
            <a:r>
              <a:rPr lang="en-US" sz="1200" b="0" kern="1200" dirty="0" err="1">
                <a:solidFill>
                  <a:schemeClr val="tx1"/>
                </a:solidFill>
                <a:latin typeface="+mn-lt"/>
                <a:ea typeface="ＭＳ Ｐゴシック" pitchFamily="-110" charset="-128"/>
                <a:cs typeface="ＭＳ Ｐゴシック" pitchFamily="-110" charset="-128"/>
              </a:rPr>
              <a:t>Myristoleate</a:t>
            </a:r>
            <a:r>
              <a:rPr lang="en-US" sz="1200" b="0" kern="1200" dirty="0">
                <a:solidFill>
                  <a:schemeClr val="tx1"/>
                </a:solidFill>
                <a:latin typeface="+mn-lt"/>
                <a:ea typeface="ＭＳ Ｐゴシック" pitchFamily="-110" charset="-128"/>
                <a:cs typeface="ＭＳ Ｐゴシック" pitchFamily="-110" charset="-128"/>
              </a:rPr>
              <a:t> chemical structure. </a:t>
            </a:r>
            <a:r>
              <a:rPr lang="en-US" sz="1200" b="1" kern="1200" dirty="0">
                <a:solidFill>
                  <a:schemeClr val="tx1"/>
                </a:solidFill>
                <a:latin typeface="+mn-lt"/>
                <a:ea typeface="ＭＳ Ｐゴシック" pitchFamily="-110" charset="-128"/>
                <a:cs typeface="ＭＳ Ｐゴシック" pitchFamily="-110" charset="-128"/>
              </a:rPr>
              <a:t>B,</a:t>
            </a:r>
            <a:r>
              <a:rPr lang="en-US" sz="1200" b="0" kern="1200" dirty="0">
                <a:solidFill>
                  <a:schemeClr val="tx1"/>
                </a:solidFill>
                <a:latin typeface="+mn-lt"/>
                <a:ea typeface="ＭＳ Ｐゴシック" pitchFamily="-110" charset="-128"/>
                <a:cs typeface="ＭＳ Ｐゴシック" pitchFamily="-110" charset="-128"/>
              </a:rPr>
              <a:t> Fatty acid monolayer forming a micelle and a bilayer forming a membrane vesicle. </a:t>
            </a:r>
            <a:r>
              <a:rPr lang="en-US" sz="1200" b="1" kern="1200" dirty="0">
                <a:solidFill>
                  <a:schemeClr val="tx1"/>
                </a:solidFill>
                <a:latin typeface="+mn-lt"/>
                <a:ea typeface="ＭＳ Ｐゴシック" pitchFamily="-110" charset="-128"/>
                <a:cs typeface="ＭＳ Ｐゴシック" pitchFamily="-110" charset="-128"/>
              </a:rPr>
              <a:t>C,</a:t>
            </a:r>
            <a:r>
              <a:rPr lang="en-US" sz="1200" b="0" kern="1200" dirty="0">
                <a:solidFill>
                  <a:schemeClr val="tx1"/>
                </a:solidFill>
                <a:latin typeface="+mn-lt"/>
                <a:ea typeface="ＭＳ Ｐゴシック" pitchFamily="-110" charset="-128"/>
                <a:cs typeface="ＭＳ Ｐゴシック" pitchFamily="-110" charset="-128"/>
              </a:rPr>
              <a:t> Effects of different solid surfaces for vesicle formation. </a:t>
            </a:r>
            <a:r>
              <a:rPr lang="en-US" sz="1200" b="1" kern="1200" dirty="0">
                <a:solidFill>
                  <a:schemeClr val="tx1"/>
                </a:solidFill>
                <a:latin typeface="+mn-lt"/>
                <a:ea typeface="ＭＳ Ｐゴシック" pitchFamily="-110" charset="-128"/>
                <a:cs typeface="ＭＳ Ｐゴシック" pitchFamily="-110" charset="-128"/>
              </a:rPr>
              <a:t>D,</a:t>
            </a:r>
            <a:r>
              <a:rPr lang="en-US" sz="1200" b="0" kern="1200" dirty="0">
                <a:solidFill>
                  <a:schemeClr val="tx1"/>
                </a:solidFill>
                <a:latin typeface="+mn-lt"/>
                <a:ea typeface="ＭＳ Ｐゴシック" pitchFamily="-110" charset="-128"/>
                <a:cs typeface="ＭＳ Ｐゴシック" pitchFamily="-110" charset="-128"/>
              </a:rPr>
              <a:t> Effects of different concentrations of clay on vesicle formation. </a:t>
            </a:r>
            <a:r>
              <a:rPr lang="en-US" sz="1200" b="1" kern="1200" dirty="0">
                <a:solidFill>
                  <a:schemeClr val="tx1"/>
                </a:solidFill>
                <a:latin typeface="+mn-lt"/>
                <a:ea typeface="ＭＳ Ｐゴシック" pitchFamily="-110" charset="-128"/>
                <a:cs typeface="ＭＳ Ｐゴシック" pitchFamily="-110" charset="-128"/>
              </a:rPr>
              <a:t>E,</a:t>
            </a:r>
            <a:r>
              <a:rPr lang="en-US" sz="1200" b="0" kern="1200" dirty="0">
                <a:solidFill>
                  <a:schemeClr val="tx1"/>
                </a:solidFill>
                <a:latin typeface="+mn-lt"/>
                <a:ea typeface="ＭＳ Ｐゴシック" pitchFamily="-110" charset="-128"/>
                <a:cs typeface="ＭＳ Ｐゴシック" pitchFamily="-110" charset="-128"/>
              </a:rPr>
              <a:t> Initial rates of vesicle formation based on clay concentrations. </a:t>
            </a:r>
          </a:p>
          <a:p>
            <a:r>
              <a:rPr lang="en-US" dirty="0">
                <a:latin typeface="Calibri" charset="0"/>
                <a:ea typeface="ＭＳ Ｐゴシック" charset="0"/>
                <a:cs typeface="ＭＳ Ｐゴシック" charset="0"/>
              </a:rPr>
              <a:t>Talking point: Typical fatty acid with hydrophobic tail and </a:t>
            </a:r>
            <a:r>
              <a:rPr lang="en-US" dirty="0" err="1">
                <a:latin typeface="Calibri" charset="0"/>
                <a:ea typeface="ＭＳ Ｐゴシック" charset="0"/>
                <a:cs typeface="ＭＳ Ｐゴシック" charset="0"/>
              </a:rPr>
              <a:t>hydrophylic</a:t>
            </a:r>
            <a:r>
              <a:rPr lang="en-US" dirty="0">
                <a:latin typeface="Calibri" charset="0"/>
                <a:ea typeface="ＭＳ Ｐゴシック" charset="0"/>
                <a:cs typeface="ＭＳ Ｐゴシック" charset="0"/>
              </a:rPr>
              <a:t> head group. </a:t>
            </a:r>
          </a:p>
          <a:p>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FA7F917-F8DF-0247-972C-125E2ABA1BD7}" type="slidenum">
              <a:rPr lang="en-US" sz="1200"/>
              <a:pPr eaLnBrk="1" hangingPunct="1"/>
              <a:t>4</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latin typeface="+mn-lt"/>
                <a:ea typeface="ＭＳ Ｐゴシック" pitchFamily="-110" charset="-128"/>
                <a:cs typeface="ＭＳ Ｐゴシック" pitchFamily="-110" charset="-128"/>
              </a:rPr>
              <a:t>Figure 4.12</a:t>
            </a:r>
            <a:r>
              <a:rPr lang="en-US" sz="1200" b="0" kern="1200" dirty="0">
                <a:solidFill>
                  <a:schemeClr val="tx1"/>
                </a:solidFill>
                <a:latin typeface="+mn-lt"/>
                <a:ea typeface="ＭＳ Ｐゴシック" pitchFamily="-110" charset="-128"/>
                <a:cs typeface="ＭＳ Ｐゴシック" pitchFamily="-110" charset="-128"/>
              </a:rPr>
              <a:t> Microscopy of spontaneous vesicles with cargo. Green-stained fatty acids were mixed with negatively charged ceramic microspheres. White light in panels </a:t>
            </a:r>
            <a:r>
              <a:rPr lang="en-US" sz="1200" b="1" kern="1200" dirty="0">
                <a:solidFill>
                  <a:schemeClr val="tx1"/>
                </a:solidFill>
                <a:latin typeface="+mn-lt"/>
                <a:ea typeface="ＭＳ Ｐゴシック" pitchFamily="-110" charset="-128"/>
                <a:cs typeface="ＭＳ Ｐゴシック" pitchFamily="-110" charset="-128"/>
              </a:rPr>
              <a:t>(A)</a:t>
            </a:r>
            <a:r>
              <a:rPr lang="en-US" sz="1200" b="0" kern="1200" dirty="0">
                <a:solidFill>
                  <a:schemeClr val="tx1"/>
                </a:solidFill>
                <a:latin typeface="+mn-lt"/>
                <a:ea typeface="ＭＳ Ｐゴシック" pitchFamily="-110" charset="-128"/>
                <a:cs typeface="ＭＳ Ｐゴシック" pitchFamily="-110" charset="-128"/>
              </a:rPr>
              <a:t> and </a:t>
            </a:r>
            <a:r>
              <a:rPr lang="en-US" sz="1200" b="1" kern="1200" dirty="0">
                <a:solidFill>
                  <a:schemeClr val="tx1"/>
                </a:solidFill>
                <a:latin typeface="+mn-lt"/>
                <a:ea typeface="ＭＳ Ｐゴシック" pitchFamily="-110" charset="-128"/>
                <a:cs typeface="ＭＳ Ｐゴシック" pitchFamily="-110" charset="-128"/>
              </a:rPr>
              <a:t>(C)</a:t>
            </a:r>
            <a:r>
              <a:rPr lang="en-US" sz="1200" b="0" kern="1200" dirty="0">
                <a:solidFill>
                  <a:schemeClr val="tx1"/>
                </a:solidFill>
                <a:latin typeface="+mn-lt"/>
                <a:ea typeface="ＭＳ Ｐゴシック" pitchFamily="-110" charset="-128"/>
                <a:cs typeface="ＭＳ Ｐゴシック" pitchFamily="-110" charset="-128"/>
              </a:rPr>
              <a:t> to emphasize the microspheres. Green fluorescence in panels </a:t>
            </a:r>
            <a:r>
              <a:rPr lang="en-US" sz="1200" b="1" kern="1200" dirty="0">
                <a:solidFill>
                  <a:schemeClr val="tx1"/>
                </a:solidFill>
                <a:latin typeface="+mn-lt"/>
                <a:ea typeface="ＭＳ Ｐゴシック" pitchFamily="-110" charset="-128"/>
                <a:cs typeface="ＭＳ Ｐゴシック" pitchFamily="-110" charset="-128"/>
              </a:rPr>
              <a:t>(B)</a:t>
            </a:r>
            <a:r>
              <a:rPr lang="en-US" sz="1200" b="0" kern="1200" dirty="0">
                <a:solidFill>
                  <a:schemeClr val="tx1"/>
                </a:solidFill>
                <a:latin typeface="+mn-lt"/>
                <a:ea typeface="ＭＳ Ｐゴシック" pitchFamily="-110" charset="-128"/>
                <a:cs typeface="ＭＳ Ｐゴシック" pitchFamily="-110" charset="-128"/>
              </a:rPr>
              <a:t> and </a:t>
            </a:r>
            <a:r>
              <a:rPr lang="en-US" sz="1200" b="1" kern="1200" dirty="0">
                <a:solidFill>
                  <a:schemeClr val="tx1"/>
                </a:solidFill>
                <a:latin typeface="+mn-lt"/>
                <a:ea typeface="ＭＳ Ｐゴシック" pitchFamily="-110" charset="-128"/>
                <a:cs typeface="ＭＳ Ｐゴシック" pitchFamily="-110" charset="-128"/>
              </a:rPr>
              <a:t>(D)</a:t>
            </a:r>
            <a:r>
              <a:rPr lang="en-US" sz="1200" b="0" kern="1200" dirty="0">
                <a:solidFill>
                  <a:schemeClr val="tx1"/>
                </a:solidFill>
                <a:latin typeface="+mn-lt"/>
                <a:ea typeface="ＭＳ Ｐゴシック" pitchFamily="-110" charset="-128"/>
                <a:cs typeface="ＭＳ Ｐゴシック" pitchFamily="-110" charset="-128"/>
              </a:rPr>
              <a:t> to highlight the vesicles. Red-stained RNA attached to clay </a:t>
            </a:r>
            <a:r>
              <a:rPr lang="en-US" sz="1200" b="1" kern="1200" dirty="0">
                <a:solidFill>
                  <a:schemeClr val="tx1"/>
                </a:solidFill>
                <a:latin typeface="+mn-lt"/>
                <a:ea typeface="ＭＳ Ｐゴシック" pitchFamily="-110" charset="-128"/>
                <a:cs typeface="ＭＳ Ｐゴシック" pitchFamily="-110" charset="-128"/>
              </a:rPr>
              <a:t>(E)</a:t>
            </a:r>
            <a:r>
              <a:rPr lang="en-US" sz="1200" b="0" kern="1200" dirty="0">
                <a:solidFill>
                  <a:schemeClr val="tx1"/>
                </a:solidFill>
                <a:latin typeface="+mn-lt"/>
                <a:ea typeface="ＭＳ Ｐゴシック" pitchFamily="-110" charset="-128"/>
                <a:cs typeface="ＭＳ Ｐゴシック" pitchFamily="-110" charset="-128"/>
              </a:rPr>
              <a:t> or in solution </a:t>
            </a:r>
            <a:r>
              <a:rPr lang="en-US" sz="1200" b="1" kern="1200" dirty="0">
                <a:solidFill>
                  <a:schemeClr val="tx1"/>
                </a:solidFill>
                <a:latin typeface="+mn-lt"/>
                <a:ea typeface="ＭＳ Ｐゴシック" pitchFamily="-110" charset="-128"/>
                <a:cs typeface="ＭＳ Ｐゴシック" pitchFamily="-110" charset="-128"/>
              </a:rPr>
              <a:t>(F)</a:t>
            </a:r>
            <a:r>
              <a:rPr lang="en-US" sz="1200" b="0" kern="1200" dirty="0">
                <a:solidFill>
                  <a:schemeClr val="tx1"/>
                </a:solidFill>
                <a:latin typeface="+mn-lt"/>
                <a:ea typeface="ＭＳ Ｐゴシック" pitchFamily="-110" charset="-128"/>
                <a:cs typeface="ＭＳ Ｐゴシック" pitchFamily="-110" charset="-128"/>
              </a:rPr>
              <a:t> trapped inside vesicles. Scale bars are 5 µm in </a:t>
            </a:r>
            <a:r>
              <a:rPr lang="en-US" sz="1200" b="1" kern="1200" dirty="0">
                <a:solidFill>
                  <a:schemeClr val="tx1"/>
                </a:solidFill>
                <a:latin typeface="+mn-lt"/>
                <a:ea typeface="ＭＳ Ｐゴシック" pitchFamily="-110" charset="-128"/>
                <a:cs typeface="ＭＳ Ｐゴシック" pitchFamily="-110" charset="-128"/>
              </a:rPr>
              <a:t>A-D</a:t>
            </a:r>
            <a:r>
              <a:rPr lang="en-US" sz="1200" b="0" kern="1200" dirty="0">
                <a:solidFill>
                  <a:schemeClr val="tx1"/>
                </a:solidFill>
                <a:latin typeface="+mn-lt"/>
                <a:ea typeface="ＭＳ Ｐゴシック" pitchFamily="-110" charset="-128"/>
                <a:cs typeface="ＭＳ Ｐゴシック" pitchFamily="-110" charset="-128"/>
              </a:rPr>
              <a:t> and 1 µm in </a:t>
            </a:r>
            <a:r>
              <a:rPr lang="en-US" sz="1200" b="1" kern="1200" dirty="0">
                <a:solidFill>
                  <a:schemeClr val="tx1"/>
                </a:solidFill>
                <a:latin typeface="+mn-lt"/>
                <a:ea typeface="ＭＳ Ｐゴシック" pitchFamily="-110" charset="-128"/>
                <a:cs typeface="ＭＳ Ｐゴシック" pitchFamily="-110" charset="-128"/>
              </a:rPr>
              <a:t>E</a:t>
            </a:r>
            <a:r>
              <a:rPr lang="en-US" sz="1200" b="0" kern="1200" dirty="0">
                <a:solidFill>
                  <a:schemeClr val="tx1"/>
                </a:solidFill>
                <a:latin typeface="+mn-lt"/>
                <a:ea typeface="ＭＳ Ｐゴシック" pitchFamily="-110" charset="-128"/>
                <a:cs typeface="ＭＳ Ｐゴシック" pitchFamily="-110" charset="-128"/>
              </a:rPr>
              <a:t> and </a:t>
            </a:r>
            <a:r>
              <a:rPr lang="en-US" sz="1200" b="1" kern="1200" dirty="0">
                <a:solidFill>
                  <a:schemeClr val="tx1"/>
                </a:solidFill>
                <a:latin typeface="+mn-lt"/>
                <a:ea typeface="ＭＳ Ｐゴシック" pitchFamily="-110" charset="-128"/>
                <a:cs typeface="ＭＳ Ｐゴシック" pitchFamily="-110" charset="-128"/>
              </a:rPr>
              <a:t>F.</a:t>
            </a:r>
          </a:p>
          <a:p>
            <a:r>
              <a:rPr lang="en-US" dirty="0">
                <a:latin typeface="Calibri" charset="0"/>
                <a:ea typeface="ＭＳ Ｐゴシック" charset="0"/>
                <a:cs typeface="ＭＳ Ｐゴシック" charset="0"/>
              </a:rPr>
              <a:t>Talking point: Abiotic vesicles can trap smaller vesicles inside. </a:t>
            </a:r>
          </a:p>
          <a:p>
            <a:endParaRPr lang="en-US" dirty="0">
              <a:latin typeface="Calibri" charset="0"/>
              <a:ea typeface="ＭＳ Ｐゴシック" charset="0"/>
              <a:cs typeface="ＭＳ Ｐゴシック" charset="0"/>
            </a:endParaRP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A45772C-D449-954B-8726-2072079918DF}" type="slidenum">
              <a:rPr lang="en-US" sz="1200"/>
              <a:pPr eaLnBrk="1" hangingPunct="1"/>
              <a:t>22</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latin typeface="+mn-lt"/>
                <a:ea typeface="ＭＳ Ｐゴシック" pitchFamily="-110" charset="-128"/>
                <a:cs typeface="ＭＳ Ｐゴシック" pitchFamily="-110" charset="-128"/>
              </a:rPr>
              <a:t>Figure 4.12</a:t>
            </a:r>
            <a:r>
              <a:rPr lang="en-US" sz="1200" b="0" kern="1200" dirty="0">
                <a:solidFill>
                  <a:schemeClr val="tx1"/>
                </a:solidFill>
                <a:latin typeface="+mn-lt"/>
                <a:ea typeface="ＭＳ Ｐゴシック" pitchFamily="-110" charset="-128"/>
                <a:cs typeface="ＭＳ Ｐゴシック" pitchFamily="-110" charset="-128"/>
              </a:rPr>
              <a:t> Microscopy of spontaneous vesicles with cargo. Green-stained fatty acids were mixed with negatively charged ceramic microspheres. White light in panels </a:t>
            </a:r>
            <a:r>
              <a:rPr lang="en-US" sz="1200" b="1" kern="1200" dirty="0">
                <a:solidFill>
                  <a:schemeClr val="tx1"/>
                </a:solidFill>
                <a:latin typeface="+mn-lt"/>
                <a:ea typeface="ＭＳ Ｐゴシック" pitchFamily="-110" charset="-128"/>
                <a:cs typeface="ＭＳ Ｐゴシック" pitchFamily="-110" charset="-128"/>
              </a:rPr>
              <a:t>(A)</a:t>
            </a:r>
            <a:r>
              <a:rPr lang="en-US" sz="1200" b="0" kern="1200" dirty="0">
                <a:solidFill>
                  <a:schemeClr val="tx1"/>
                </a:solidFill>
                <a:latin typeface="+mn-lt"/>
                <a:ea typeface="ＭＳ Ｐゴシック" pitchFamily="-110" charset="-128"/>
                <a:cs typeface="ＭＳ Ｐゴシック" pitchFamily="-110" charset="-128"/>
              </a:rPr>
              <a:t> and </a:t>
            </a:r>
            <a:r>
              <a:rPr lang="en-US" sz="1200" b="1" kern="1200" dirty="0">
                <a:solidFill>
                  <a:schemeClr val="tx1"/>
                </a:solidFill>
                <a:latin typeface="+mn-lt"/>
                <a:ea typeface="ＭＳ Ｐゴシック" pitchFamily="-110" charset="-128"/>
                <a:cs typeface="ＭＳ Ｐゴシック" pitchFamily="-110" charset="-128"/>
              </a:rPr>
              <a:t>(C)</a:t>
            </a:r>
            <a:r>
              <a:rPr lang="en-US" sz="1200" b="0" kern="1200" dirty="0">
                <a:solidFill>
                  <a:schemeClr val="tx1"/>
                </a:solidFill>
                <a:latin typeface="+mn-lt"/>
                <a:ea typeface="ＭＳ Ｐゴシック" pitchFamily="-110" charset="-128"/>
                <a:cs typeface="ＭＳ Ｐゴシック" pitchFamily="-110" charset="-128"/>
              </a:rPr>
              <a:t> to emphasize the microspheres. Green fluorescence in panels </a:t>
            </a:r>
            <a:r>
              <a:rPr lang="en-US" sz="1200" b="1" kern="1200" dirty="0">
                <a:solidFill>
                  <a:schemeClr val="tx1"/>
                </a:solidFill>
                <a:latin typeface="+mn-lt"/>
                <a:ea typeface="ＭＳ Ｐゴシック" pitchFamily="-110" charset="-128"/>
                <a:cs typeface="ＭＳ Ｐゴシック" pitchFamily="-110" charset="-128"/>
              </a:rPr>
              <a:t>(B)</a:t>
            </a:r>
            <a:r>
              <a:rPr lang="en-US" sz="1200" b="0" kern="1200" dirty="0">
                <a:solidFill>
                  <a:schemeClr val="tx1"/>
                </a:solidFill>
                <a:latin typeface="+mn-lt"/>
                <a:ea typeface="ＭＳ Ｐゴシック" pitchFamily="-110" charset="-128"/>
                <a:cs typeface="ＭＳ Ｐゴシック" pitchFamily="-110" charset="-128"/>
              </a:rPr>
              <a:t> and </a:t>
            </a:r>
            <a:r>
              <a:rPr lang="en-US" sz="1200" b="1" kern="1200" dirty="0">
                <a:solidFill>
                  <a:schemeClr val="tx1"/>
                </a:solidFill>
                <a:latin typeface="+mn-lt"/>
                <a:ea typeface="ＭＳ Ｐゴシック" pitchFamily="-110" charset="-128"/>
                <a:cs typeface="ＭＳ Ｐゴシック" pitchFamily="-110" charset="-128"/>
              </a:rPr>
              <a:t>(D)</a:t>
            </a:r>
            <a:r>
              <a:rPr lang="en-US" sz="1200" b="0" kern="1200" dirty="0">
                <a:solidFill>
                  <a:schemeClr val="tx1"/>
                </a:solidFill>
                <a:latin typeface="+mn-lt"/>
                <a:ea typeface="ＭＳ Ｐゴシック" pitchFamily="-110" charset="-128"/>
                <a:cs typeface="ＭＳ Ｐゴシック" pitchFamily="-110" charset="-128"/>
              </a:rPr>
              <a:t> to highlight the vesicles. Red-stained RNA attached to clay </a:t>
            </a:r>
            <a:r>
              <a:rPr lang="en-US" sz="1200" b="1" kern="1200" dirty="0">
                <a:solidFill>
                  <a:schemeClr val="tx1"/>
                </a:solidFill>
                <a:latin typeface="+mn-lt"/>
                <a:ea typeface="ＭＳ Ｐゴシック" pitchFamily="-110" charset="-128"/>
                <a:cs typeface="ＭＳ Ｐゴシック" pitchFamily="-110" charset="-128"/>
              </a:rPr>
              <a:t>(E)</a:t>
            </a:r>
            <a:r>
              <a:rPr lang="en-US" sz="1200" b="0" kern="1200" dirty="0">
                <a:solidFill>
                  <a:schemeClr val="tx1"/>
                </a:solidFill>
                <a:latin typeface="+mn-lt"/>
                <a:ea typeface="ＭＳ Ｐゴシック" pitchFamily="-110" charset="-128"/>
                <a:cs typeface="ＭＳ Ｐゴシック" pitchFamily="-110" charset="-128"/>
              </a:rPr>
              <a:t> or in solution </a:t>
            </a:r>
            <a:r>
              <a:rPr lang="en-US" sz="1200" b="1" kern="1200" dirty="0">
                <a:solidFill>
                  <a:schemeClr val="tx1"/>
                </a:solidFill>
                <a:latin typeface="+mn-lt"/>
                <a:ea typeface="ＭＳ Ｐゴシック" pitchFamily="-110" charset="-128"/>
                <a:cs typeface="ＭＳ Ｐゴシック" pitchFamily="-110" charset="-128"/>
              </a:rPr>
              <a:t>(F)</a:t>
            </a:r>
            <a:r>
              <a:rPr lang="en-US" sz="1200" b="0" kern="1200" dirty="0">
                <a:solidFill>
                  <a:schemeClr val="tx1"/>
                </a:solidFill>
                <a:latin typeface="+mn-lt"/>
                <a:ea typeface="ＭＳ Ｐゴシック" pitchFamily="-110" charset="-128"/>
                <a:cs typeface="ＭＳ Ｐゴシック" pitchFamily="-110" charset="-128"/>
              </a:rPr>
              <a:t> trapped inside vesicles. Scale bars are 5 µm in </a:t>
            </a:r>
            <a:r>
              <a:rPr lang="en-US" sz="1200" b="1" kern="1200" dirty="0">
                <a:solidFill>
                  <a:schemeClr val="tx1"/>
                </a:solidFill>
                <a:latin typeface="+mn-lt"/>
                <a:ea typeface="ＭＳ Ｐゴシック" pitchFamily="-110" charset="-128"/>
                <a:cs typeface="ＭＳ Ｐゴシック" pitchFamily="-110" charset="-128"/>
              </a:rPr>
              <a:t>A-D</a:t>
            </a:r>
            <a:r>
              <a:rPr lang="en-US" sz="1200" b="0" kern="1200" dirty="0">
                <a:solidFill>
                  <a:schemeClr val="tx1"/>
                </a:solidFill>
                <a:latin typeface="+mn-lt"/>
                <a:ea typeface="ＭＳ Ｐゴシック" pitchFamily="-110" charset="-128"/>
                <a:cs typeface="ＭＳ Ｐゴシック" pitchFamily="-110" charset="-128"/>
              </a:rPr>
              <a:t> and 1 µm in </a:t>
            </a:r>
            <a:r>
              <a:rPr lang="en-US" sz="1200" b="1" kern="1200" dirty="0">
                <a:solidFill>
                  <a:schemeClr val="tx1"/>
                </a:solidFill>
                <a:latin typeface="+mn-lt"/>
                <a:ea typeface="ＭＳ Ｐゴシック" pitchFamily="-110" charset="-128"/>
                <a:cs typeface="ＭＳ Ｐゴシック" pitchFamily="-110" charset="-128"/>
              </a:rPr>
              <a:t>E</a:t>
            </a:r>
            <a:r>
              <a:rPr lang="en-US" sz="1200" b="0" kern="1200" dirty="0">
                <a:solidFill>
                  <a:schemeClr val="tx1"/>
                </a:solidFill>
                <a:latin typeface="+mn-lt"/>
                <a:ea typeface="ＭＳ Ｐゴシック" pitchFamily="-110" charset="-128"/>
                <a:cs typeface="ＭＳ Ｐゴシック" pitchFamily="-110" charset="-128"/>
              </a:rPr>
              <a:t> and </a:t>
            </a:r>
            <a:r>
              <a:rPr lang="en-US" sz="1200" b="1" kern="1200" dirty="0">
                <a:solidFill>
                  <a:schemeClr val="tx1"/>
                </a:solidFill>
                <a:latin typeface="+mn-lt"/>
                <a:ea typeface="ＭＳ Ｐゴシック" pitchFamily="-110" charset="-128"/>
                <a:cs typeface="ＭＳ Ｐゴシック" pitchFamily="-110" charset="-128"/>
              </a:rPr>
              <a:t>F.</a:t>
            </a:r>
          </a:p>
          <a:p>
            <a:r>
              <a:rPr lang="en-US" dirty="0">
                <a:latin typeface="Calibri" charset="0"/>
                <a:ea typeface="ＭＳ Ｐゴシック" charset="0"/>
                <a:cs typeface="ＭＳ Ｐゴシック" charset="0"/>
              </a:rPr>
              <a:t>Talking point: RNA can be trapped inside abiotic vesicles. RNA could be in the form of a ribozyme that could polymerize RNA. </a:t>
            </a:r>
          </a:p>
          <a:p>
            <a:endParaRPr lang="en-US" dirty="0">
              <a:latin typeface="Calibri" charset="0"/>
              <a:ea typeface="ＭＳ Ｐゴシック" charset="0"/>
              <a:cs typeface="ＭＳ Ｐゴシック" charset="0"/>
            </a:endParaRP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A45772C-D449-954B-8726-2072079918DF}" type="slidenum">
              <a:rPr lang="en-US" sz="1200"/>
              <a:pPr eaLnBrk="1" hangingPunct="1"/>
              <a:t>23</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latin typeface="+mn-lt"/>
                <a:ea typeface="ＭＳ Ｐゴシック" pitchFamily="-110" charset="-128"/>
                <a:cs typeface="ＭＳ Ｐゴシック" pitchFamily="-110" charset="-128"/>
              </a:rPr>
              <a:t>Figure 4.12</a:t>
            </a:r>
            <a:r>
              <a:rPr lang="en-US" sz="1200" b="0" kern="1200" dirty="0">
                <a:solidFill>
                  <a:schemeClr val="tx1"/>
                </a:solidFill>
                <a:latin typeface="+mn-lt"/>
                <a:ea typeface="ＭＳ Ｐゴシック" pitchFamily="-110" charset="-128"/>
                <a:cs typeface="ＭＳ Ｐゴシック" pitchFamily="-110" charset="-128"/>
              </a:rPr>
              <a:t> Microscopy of spontaneous vesicles with cargo. Green-stained fatty acids were mixed with negatively charged ceramic microspheres. White light in panels </a:t>
            </a:r>
            <a:r>
              <a:rPr lang="en-US" sz="1200" b="1" kern="1200" dirty="0">
                <a:solidFill>
                  <a:schemeClr val="tx1"/>
                </a:solidFill>
                <a:latin typeface="+mn-lt"/>
                <a:ea typeface="ＭＳ Ｐゴシック" pitchFamily="-110" charset="-128"/>
                <a:cs typeface="ＭＳ Ｐゴシック" pitchFamily="-110" charset="-128"/>
              </a:rPr>
              <a:t>(A)</a:t>
            </a:r>
            <a:r>
              <a:rPr lang="en-US" sz="1200" b="0" kern="1200" dirty="0">
                <a:solidFill>
                  <a:schemeClr val="tx1"/>
                </a:solidFill>
                <a:latin typeface="+mn-lt"/>
                <a:ea typeface="ＭＳ Ｐゴシック" pitchFamily="-110" charset="-128"/>
                <a:cs typeface="ＭＳ Ｐゴシック" pitchFamily="-110" charset="-128"/>
              </a:rPr>
              <a:t> and </a:t>
            </a:r>
            <a:r>
              <a:rPr lang="en-US" sz="1200" b="1" kern="1200" dirty="0">
                <a:solidFill>
                  <a:schemeClr val="tx1"/>
                </a:solidFill>
                <a:latin typeface="+mn-lt"/>
                <a:ea typeface="ＭＳ Ｐゴシック" pitchFamily="-110" charset="-128"/>
                <a:cs typeface="ＭＳ Ｐゴシック" pitchFamily="-110" charset="-128"/>
              </a:rPr>
              <a:t>(C)</a:t>
            </a:r>
            <a:r>
              <a:rPr lang="en-US" sz="1200" b="0" kern="1200" dirty="0">
                <a:solidFill>
                  <a:schemeClr val="tx1"/>
                </a:solidFill>
                <a:latin typeface="+mn-lt"/>
                <a:ea typeface="ＭＳ Ｐゴシック" pitchFamily="-110" charset="-128"/>
                <a:cs typeface="ＭＳ Ｐゴシック" pitchFamily="-110" charset="-128"/>
              </a:rPr>
              <a:t> to emphasize the microspheres. Green fluorescence in panels </a:t>
            </a:r>
            <a:r>
              <a:rPr lang="en-US" sz="1200" b="1" kern="1200" dirty="0">
                <a:solidFill>
                  <a:schemeClr val="tx1"/>
                </a:solidFill>
                <a:latin typeface="+mn-lt"/>
                <a:ea typeface="ＭＳ Ｐゴシック" pitchFamily="-110" charset="-128"/>
                <a:cs typeface="ＭＳ Ｐゴシック" pitchFamily="-110" charset="-128"/>
              </a:rPr>
              <a:t>(B)</a:t>
            </a:r>
            <a:r>
              <a:rPr lang="en-US" sz="1200" b="0" kern="1200" dirty="0">
                <a:solidFill>
                  <a:schemeClr val="tx1"/>
                </a:solidFill>
                <a:latin typeface="+mn-lt"/>
                <a:ea typeface="ＭＳ Ｐゴシック" pitchFamily="-110" charset="-128"/>
                <a:cs typeface="ＭＳ Ｐゴシック" pitchFamily="-110" charset="-128"/>
              </a:rPr>
              <a:t> and </a:t>
            </a:r>
            <a:r>
              <a:rPr lang="en-US" sz="1200" b="1" kern="1200" dirty="0">
                <a:solidFill>
                  <a:schemeClr val="tx1"/>
                </a:solidFill>
                <a:latin typeface="+mn-lt"/>
                <a:ea typeface="ＭＳ Ｐゴシック" pitchFamily="-110" charset="-128"/>
                <a:cs typeface="ＭＳ Ｐゴシック" pitchFamily="-110" charset="-128"/>
              </a:rPr>
              <a:t>(D)</a:t>
            </a:r>
            <a:r>
              <a:rPr lang="en-US" sz="1200" b="0" kern="1200" dirty="0">
                <a:solidFill>
                  <a:schemeClr val="tx1"/>
                </a:solidFill>
                <a:latin typeface="+mn-lt"/>
                <a:ea typeface="ＭＳ Ｐゴシック" pitchFamily="-110" charset="-128"/>
                <a:cs typeface="ＭＳ Ｐゴシック" pitchFamily="-110" charset="-128"/>
              </a:rPr>
              <a:t> to highlight the vesicles. Red-stained RNA attached to clay </a:t>
            </a:r>
            <a:r>
              <a:rPr lang="en-US" sz="1200" b="1" kern="1200" dirty="0">
                <a:solidFill>
                  <a:schemeClr val="tx1"/>
                </a:solidFill>
                <a:latin typeface="+mn-lt"/>
                <a:ea typeface="ＭＳ Ｐゴシック" pitchFamily="-110" charset="-128"/>
                <a:cs typeface="ＭＳ Ｐゴシック" pitchFamily="-110" charset="-128"/>
              </a:rPr>
              <a:t>(E)</a:t>
            </a:r>
            <a:r>
              <a:rPr lang="en-US" sz="1200" b="0" kern="1200" dirty="0">
                <a:solidFill>
                  <a:schemeClr val="tx1"/>
                </a:solidFill>
                <a:latin typeface="+mn-lt"/>
                <a:ea typeface="ＭＳ Ｐゴシック" pitchFamily="-110" charset="-128"/>
                <a:cs typeface="ＭＳ Ｐゴシック" pitchFamily="-110" charset="-128"/>
              </a:rPr>
              <a:t> or in solution </a:t>
            </a:r>
            <a:r>
              <a:rPr lang="en-US" sz="1200" b="1" kern="1200" dirty="0">
                <a:solidFill>
                  <a:schemeClr val="tx1"/>
                </a:solidFill>
                <a:latin typeface="+mn-lt"/>
                <a:ea typeface="ＭＳ Ｐゴシック" pitchFamily="-110" charset="-128"/>
                <a:cs typeface="ＭＳ Ｐゴシック" pitchFamily="-110" charset="-128"/>
              </a:rPr>
              <a:t>(F)</a:t>
            </a:r>
            <a:r>
              <a:rPr lang="en-US" sz="1200" b="0" kern="1200" dirty="0">
                <a:solidFill>
                  <a:schemeClr val="tx1"/>
                </a:solidFill>
                <a:latin typeface="+mn-lt"/>
                <a:ea typeface="ＭＳ Ｐゴシック" pitchFamily="-110" charset="-128"/>
                <a:cs typeface="ＭＳ Ｐゴシック" pitchFamily="-110" charset="-128"/>
              </a:rPr>
              <a:t> trapped inside vesicles. Scale bars are 5 µm in </a:t>
            </a:r>
            <a:r>
              <a:rPr lang="en-US" sz="1200" b="1" kern="1200" dirty="0">
                <a:solidFill>
                  <a:schemeClr val="tx1"/>
                </a:solidFill>
                <a:latin typeface="+mn-lt"/>
                <a:ea typeface="ＭＳ Ｐゴシック" pitchFamily="-110" charset="-128"/>
                <a:cs typeface="ＭＳ Ｐゴシック" pitchFamily="-110" charset="-128"/>
              </a:rPr>
              <a:t>A-D</a:t>
            </a:r>
            <a:r>
              <a:rPr lang="en-US" sz="1200" b="0" kern="1200" dirty="0">
                <a:solidFill>
                  <a:schemeClr val="tx1"/>
                </a:solidFill>
                <a:latin typeface="+mn-lt"/>
                <a:ea typeface="ＭＳ Ｐゴシック" pitchFamily="-110" charset="-128"/>
                <a:cs typeface="ＭＳ Ｐゴシック" pitchFamily="-110" charset="-128"/>
              </a:rPr>
              <a:t> and 1 µm in </a:t>
            </a:r>
            <a:r>
              <a:rPr lang="en-US" sz="1200" b="1" kern="1200" dirty="0">
                <a:solidFill>
                  <a:schemeClr val="tx1"/>
                </a:solidFill>
                <a:latin typeface="+mn-lt"/>
                <a:ea typeface="ＭＳ Ｐゴシック" pitchFamily="-110" charset="-128"/>
                <a:cs typeface="ＭＳ Ｐゴシック" pitchFamily="-110" charset="-128"/>
              </a:rPr>
              <a:t>E</a:t>
            </a:r>
            <a:r>
              <a:rPr lang="en-US" sz="1200" b="0" kern="1200" dirty="0">
                <a:solidFill>
                  <a:schemeClr val="tx1"/>
                </a:solidFill>
                <a:latin typeface="+mn-lt"/>
                <a:ea typeface="ＭＳ Ｐゴシック" pitchFamily="-110" charset="-128"/>
                <a:cs typeface="ＭＳ Ｐゴシック" pitchFamily="-110" charset="-128"/>
              </a:rPr>
              <a:t> and </a:t>
            </a:r>
            <a:r>
              <a:rPr lang="en-US" sz="1200" b="1" kern="1200" dirty="0">
                <a:solidFill>
                  <a:schemeClr val="tx1"/>
                </a:solidFill>
                <a:latin typeface="+mn-lt"/>
                <a:ea typeface="ＭＳ Ｐゴシック" pitchFamily="-110" charset="-128"/>
                <a:cs typeface="ＭＳ Ｐゴシック" pitchFamily="-110" charset="-128"/>
              </a:rPr>
              <a:t>F.</a:t>
            </a:r>
          </a:p>
          <a:p>
            <a:r>
              <a:rPr lang="en-US" dirty="0">
                <a:latin typeface="Calibri" charset="0"/>
                <a:ea typeface="ＭＳ Ｐゴシック" charset="0"/>
                <a:cs typeface="ＭＳ Ｐゴシック" charset="0"/>
              </a:rPr>
              <a:t>Talking point: RNA can be trapped inside abiotic vesicles. RNA could be in the form of a ribozyme that could polymerize RNA. </a:t>
            </a:r>
          </a:p>
          <a:p>
            <a:endParaRPr lang="en-US" dirty="0">
              <a:latin typeface="Calibri" charset="0"/>
              <a:ea typeface="ＭＳ Ｐゴシック" charset="0"/>
              <a:cs typeface="ＭＳ Ｐゴシック" charset="0"/>
            </a:endParaRP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A45772C-D449-954B-8726-2072079918DF}" type="slidenum">
              <a:rPr lang="en-US" sz="1200"/>
              <a:pPr eaLnBrk="1" hangingPunct="1"/>
              <a:t>24</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latin typeface="+mn-lt"/>
                <a:ea typeface="ＭＳ Ｐゴシック" pitchFamily="-110" charset="-128"/>
                <a:cs typeface="ＭＳ Ｐゴシック" pitchFamily="-110" charset="-128"/>
              </a:rPr>
              <a:t>Figure 4.12</a:t>
            </a:r>
            <a:r>
              <a:rPr lang="en-US" sz="1200" b="0" kern="1200" dirty="0">
                <a:solidFill>
                  <a:schemeClr val="tx1"/>
                </a:solidFill>
                <a:latin typeface="+mn-lt"/>
                <a:ea typeface="ＭＳ Ｐゴシック" pitchFamily="-110" charset="-128"/>
                <a:cs typeface="ＭＳ Ｐゴシック" pitchFamily="-110" charset="-128"/>
              </a:rPr>
              <a:t> Microscopy of spontaneous vesicles with cargo. Green-stained fatty acids were mixed with negatively charged ceramic microspheres. White light in panels </a:t>
            </a:r>
            <a:r>
              <a:rPr lang="en-US" sz="1200" b="1" kern="1200" dirty="0">
                <a:solidFill>
                  <a:schemeClr val="tx1"/>
                </a:solidFill>
                <a:latin typeface="+mn-lt"/>
                <a:ea typeface="ＭＳ Ｐゴシック" pitchFamily="-110" charset="-128"/>
                <a:cs typeface="ＭＳ Ｐゴシック" pitchFamily="-110" charset="-128"/>
              </a:rPr>
              <a:t>(A)</a:t>
            </a:r>
            <a:r>
              <a:rPr lang="en-US" sz="1200" b="0" kern="1200" dirty="0">
                <a:solidFill>
                  <a:schemeClr val="tx1"/>
                </a:solidFill>
                <a:latin typeface="+mn-lt"/>
                <a:ea typeface="ＭＳ Ｐゴシック" pitchFamily="-110" charset="-128"/>
                <a:cs typeface="ＭＳ Ｐゴシック" pitchFamily="-110" charset="-128"/>
              </a:rPr>
              <a:t> and </a:t>
            </a:r>
            <a:r>
              <a:rPr lang="en-US" sz="1200" b="1" kern="1200" dirty="0">
                <a:solidFill>
                  <a:schemeClr val="tx1"/>
                </a:solidFill>
                <a:latin typeface="+mn-lt"/>
                <a:ea typeface="ＭＳ Ｐゴシック" pitchFamily="-110" charset="-128"/>
                <a:cs typeface="ＭＳ Ｐゴシック" pitchFamily="-110" charset="-128"/>
              </a:rPr>
              <a:t>(C)</a:t>
            </a:r>
            <a:r>
              <a:rPr lang="en-US" sz="1200" b="0" kern="1200" dirty="0">
                <a:solidFill>
                  <a:schemeClr val="tx1"/>
                </a:solidFill>
                <a:latin typeface="+mn-lt"/>
                <a:ea typeface="ＭＳ Ｐゴシック" pitchFamily="-110" charset="-128"/>
                <a:cs typeface="ＭＳ Ｐゴシック" pitchFamily="-110" charset="-128"/>
              </a:rPr>
              <a:t> to emphasize the microspheres. Green fluorescence in panels </a:t>
            </a:r>
            <a:r>
              <a:rPr lang="en-US" sz="1200" b="1" kern="1200" dirty="0">
                <a:solidFill>
                  <a:schemeClr val="tx1"/>
                </a:solidFill>
                <a:latin typeface="+mn-lt"/>
                <a:ea typeface="ＭＳ Ｐゴシック" pitchFamily="-110" charset="-128"/>
                <a:cs typeface="ＭＳ Ｐゴシック" pitchFamily="-110" charset="-128"/>
              </a:rPr>
              <a:t>(B)</a:t>
            </a:r>
            <a:r>
              <a:rPr lang="en-US" sz="1200" b="0" kern="1200" dirty="0">
                <a:solidFill>
                  <a:schemeClr val="tx1"/>
                </a:solidFill>
                <a:latin typeface="+mn-lt"/>
                <a:ea typeface="ＭＳ Ｐゴシック" pitchFamily="-110" charset="-128"/>
                <a:cs typeface="ＭＳ Ｐゴシック" pitchFamily="-110" charset="-128"/>
              </a:rPr>
              <a:t> and </a:t>
            </a:r>
            <a:r>
              <a:rPr lang="en-US" sz="1200" b="1" kern="1200" dirty="0">
                <a:solidFill>
                  <a:schemeClr val="tx1"/>
                </a:solidFill>
                <a:latin typeface="+mn-lt"/>
                <a:ea typeface="ＭＳ Ｐゴシック" pitchFamily="-110" charset="-128"/>
                <a:cs typeface="ＭＳ Ｐゴシック" pitchFamily="-110" charset="-128"/>
              </a:rPr>
              <a:t>(D)</a:t>
            </a:r>
            <a:r>
              <a:rPr lang="en-US" sz="1200" b="0" kern="1200" dirty="0">
                <a:solidFill>
                  <a:schemeClr val="tx1"/>
                </a:solidFill>
                <a:latin typeface="+mn-lt"/>
                <a:ea typeface="ＭＳ Ｐゴシック" pitchFamily="-110" charset="-128"/>
                <a:cs typeface="ＭＳ Ｐゴシック" pitchFamily="-110" charset="-128"/>
              </a:rPr>
              <a:t> to highlight the vesicles. Red-stained RNA attached to clay </a:t>
            </a:r>
            <a:r>
              <a:rPr lang="en-US" sz="1200" b="1" kern="1200" dirty="0">
                <a:solidFill>
                  <a:schemeClr val="tx1"/>
                </a:solidFill>
                <a:latin typeface="+mn-lt"/>
                <a:ea typeface="ＭＳ Ｐゴシック" pitchFamily="-110" charset="-128"/>
                <a:cs typeface="ＭＳ Ｐゴシック" pitchFamily="-110" charset="-128"/>
              </a:rPr>
              <a:t>(E)</a:t>
            </a:r>
            <a:r>
              <a:rPr lang="en-US" sz="1200" b="0" kern="1200" dirty="0">
                <a:solidFill>
                  <a:schemeClr val="tx1"/>
                </a:solidFill>
                <a:latin typeface="+mn-lt"/>
                <a:ea typeface="ＭＳ Ｐゴシック" pitchFamily="-110" charset="-128"/>
                <a:cs typeface="ＭＳ Ｐゴシック" pitchFamily="-110" charset="-128"/>
              </a:rPr>
              <a:t> or in solution </a:t>
            </a:r>
            <a:r>
              <a:rPr lang="en-US" sz="1200" b="1" kern="1200" dirty="0">
                <a:solidFill>
                  <a:schemeClr val="tx1"/>
                </a:solidFill>
                <a:latin typeface="+mn-lt"/>
                <a:ea typeface="ＭＳ Ｐゴシック" pitchFamily="-110" charset="-128"/>
                <a:cs typeface="ＭＳ Ｐゴシック" pitchFamily="-110" charset="-128"/>
              </a:rPr>
              <a:t>(F)</a:t>
            </a:r>
            <a:r>
              <a:rPr lang="en-US" sz="1200" b="0" kern="1200" dirty="0">
                <a:solidFill>
                  <a:schemeClr val="tx1"/>
                </a:solidFill>
                <a:latin typeface="+mn-lt"/>
                <a:ea typeface="ＭＳ Ｐゴシック" pitchFamily="-110" charset="-128"/>
                <a:cs typeface="ＭＳ Ｐゴシック" pitchFamily="-110" charset="-128"/>
              </a:rPr>
              <a:t> trapped inside vesicles. Scale bars are 5 µm in </a:t>
            </a:r>
            <a:r>
              <a:rPr lang="en-US" sz="1200" b="1" kern="1200" dirty="0">
                <a:solidFill>
                  <a:schemeClr val="tx1"/>
                </a:solidFill>
                <a:latin typeface="+mn-lt"/>
                <a:ea typeface="ＭＳ Ｐゴシック" pitchFamily="-110" charset="-128"/>
                <a:cs typeface="ＭＳ Ｐゴシック" pitchFamily="-110" charset="-128"/>
              </a:rPr>
              <a:t>A-D</a:t>
            </a:r>
            <a:r>
              <a:rPr lang="en-US" sz="1200" b="0" kern="1200" dirty="0">
                <a:solidFill>
                  <a:schemeClr val="tx1"/>
                </a:solidFill>
                <a:latin typeface="+mn-lt"/>
                <a:ea typeface="ＭＳ Ｐゴシック" pitchFamily="-110" charset="-128"/>
                <a:cs typeface="ＭＳ Ｐゴシック" pitchFamily="-110" charset="-128"/>
              </a:rPr>
              <a:t> and 1 µm in </a:t>
            </a:r>
            <a:r>
              <a:rPr lang="en-US" sz="1200" b="1" kern="1200" dirty="0">
                <a:solidFill>
                  <a:schemeClr val="tx1"/>
                </a:solidFill>
                <a:latin typeface="+mn-lt"/>
                <a:ea typeface="ＭＳ Ｐゴシック" pitchFamily="-110" charset="-128"/>
                <a:cs typeface="ＭＳ Ｐゴシック" pitchFamily="-110" charset="-128"/>
              </a:rPr>
              <a:t>E</a:t>
            </a:r>
            <a:r>
              <a:rPr lang="en-US" sz="1200" b="0" kern="1200" dirty="0">
                <a:solidFill>
                  <a:schemeClr val="tx1"/>
                </a:solidFill>
                <a:latin typeface="+mn-lt"/>
                <a:ea typeface="ＭＳ Ｐゴシック" pitchFamily="-110" charset="-128"/>
                <a:cs typeface="ＭＳ Ｐゴシック" pitchFamily="-110" charset="-128"/>
              </a:rPr>
              <a:t> and </a:t>
            </a:r>
            <a:r>
              <a:rPr lang="en-US" sz="1200" b="1" kern="1200" dirty="0">
                <a:solidFill>
                  <a:schemeClr val="tx1"/>
                </a:solidFill>
                <a:latin typeface="+mn-lt"/>
                <a:ea typeface="ＭＳ Ｐゴシック" pitchFamily="-110" charset="-128"/>
                <a:cs typeface="ＭＳ Ｐゴシック" pitchFamily="-110" charset="-128"/>
              </a:rPr>
              <a:t>F.</a:t>
            </a:r>
          </a:p>
          <a:p>
            <a:r>
              <a:rPr lang="en-US" dirty="0">
                <a:latin typeface="Calibri" charset="0"/>
                <a:ea typeface="ＭＳ Ｐゴシック" charset="0"/>
                <a:cs typeface="ＭＳ Ｐゴシック" charset="0"/>
              </a:rPr>
              <a:t>Talking point: RNA has a negative charge which catalyzes</a:t>
            </a:r>
            <a:r>
              <a:rPr lang="en-US" baseline="0" dirty="0">
                <a:latin typeface="Calibri" charset="0"/>
                <a:ea typeface="ＭＳ Ｐゴシック" charset="0"/>
                <a:cs typeface="ＭＳ Ｐゴシック" charset="0"/>
              </a:rPr>
              <a:t> abiotic formation of vesicles. </a:t>
            </a:r>
            <a:r>
              <a:rPr lang="en-US" dirty="0">
                <a:latin typeface="Calibri" charset="0"/>
                <a:ea typeface="ＭＳ Ｐゴシック" charset="0"/>
                <a:cs typeface="ＭＳ Ｐゴシック" charset="0"/>
              </a:rPr>
              <a:t> </a:t>
            </a:r>
          </a:p>
          <a:p>
            <a:endParaRPr lang="en-US" dirty="0">
              <a:latin typeface="Calibri" charset="0"/>
              <a:ea typeface="ＭＳ Ｐゴシック" charset="0"/>
              <a:cs typeface="ＭＳ Ｐゴシック" charset="0"/>
            </a:endParaRP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A45772C-D449-954B-8726-2072079918DF}" type="slidenum">
              <a:rPr lang="en-US" sz="1200"/>
              <a:pPr eaLnBrk="1" hangingPunct="1"/>
              <a:t>25</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latin typeface="+mn-lt"/>
                <a:ea typeface="ＭＳ Ｐゴシック" pitchFamily="-110" charset="-128"/>
                <a:cs typeface="ＭＳ Ｐゴシック" pitchFamily="-110" charset="-128"/>
              </a:rPr>
              <a:t>Figure 4.12</a:t>
            </a:r>
            <a:r>
              <a:rPr lang="en-US" sz="1200" b="0" kern="1200" dirty="0">
                <a:solidFill>
                  <a:schemeClr val="tx1"/>
                </a:solidFill>
                <a:latin typeface="+mn-lt"/>
                <a:ea typeface="ＭＳ Ｐゴシック" pitchFamily="-110" charset="-128"/>
                <a:cs typeface="ＭＳ Ｐゴシック" pitchFamily="-110" charset="-128"/>
              </a:rPr>
              <a:t> Microscopy of spontaneous vesicles with cargo. Green-stained fatty acids were mixed with negatively charged ceramic microspheres. White light in panels </a:t>
            </a:r>
            <a:r>
              <a:rPr lang="en-US" sz="1200" b="1" kern="1200" dirty="0">
                <a:solidFill>
                  <a:schemeClr val="tx1"/>
                </a:solidFill>
                <a:latin typeface="+mn-lt"/>
                <a:ea typeface="ＭＳ Ｐゴシック" pitchFamily="-110" charset="-128"/>
                <a:cs typeface="ＭＳ Ｐゴシック" pitchFamily="-110" charset="-128"/>
              </a:rPr>
              <a:t>(A)</a:t>
            </a:r>
            <a:r>
              <a:rPr lang="en-US" sz="1200" b="0" kern="1200" dirty="0">
                <a:solidFill>
                  <a:schemeClr val="tx1"/>
                </a:solidFill>
                <a:latin typeface="+mn-lt"/>
                <a:ea typeface="ＭＳ Ｐゴシック" pitchFamily="-110" charset="-128"/>
                <a:cs typeface="ＭＳ Ｐゴシック" pitchFamily="-110" charset="-128"/>
              </a:rPr>
              <a:t> and </a:t>
            </a:r>
            <a:r>
              <a:rPr lang="en-US" sz="1200" b="1" kern="1200" dirty="0">
                <a:solidFill>
                  <a:schemeClr val="tx1"/>
                </a:solidFill>
                <a:latin typeface="+mn-lt"/>
                <a:ea typeface="ＭＳ Ｐゴシック" pitchFamily="-110" charset="-128"/>
                <a:cs typeface="ＭＳ Ｐゴシック" pitchFamily="-110" charset="-128"/>
              </a:rPr>
              <a:t>(C)</a:t>
            </a:r>
            <a:r>
              <a:rPr lang="en-US" sz="1200" b="0" kern="1200" dirty="0">
                <a:solidFill>
                  <a:schemeClr val="tx1"/>
                </a:solidFill>
                <a:latin typeface="+mn-lt"/>
                <a:ea typeface="ＭＳ Ｐゴシック" pitchFamily="-110" charset="-128"/>
                <a:cs typeface="ＭＳ Ｐゴシック" pitchFamily="-110" charset="-128"/>
              </a:rPr>
              <a:t> to emphasize the microspheres. Green fluorescence in panels </a:t>
            </a:r>
            <a:r>
              <a:rPr lang="en-US" sz="1200" b="1" kern="1200" dirty="0">
                <a:solidFill>
                  <a:schemeClr val="tx1"/>
                </a:solidFill>
                <a:latin typeface="+mn-lt"/>
                <a:ea typeface="ＭＳ Ｐゴシック" pitchFamily="-110" charset="-128"/>
                <a:cs typeface="ＭＳ Ｐゴシック" pitchFamily="-110" charset="-128"/>
              </a:rPr>
              <a:t>(B)</a:t>
            </a:r>
            <a:r>
              <a:rPr lang="en-US" sz="1200" b="0" kern="1200" dirty="0">
                <a:solidFill>
                  <a:schemeClr val="tx1"/>
                </a:solidFill>
                <a:latin typeface="+mn-lt"/>
                <a:ea typeface="ＭＳ Ｐゴシック" pitchFamily="-110" charset="-128"/>
                <a:cs typeface="ＭＳ Ｐゴシック" pitchFamily="-110" charset="-128"/>
              </a:rPr>
              <a:t> and </a:t>
            </a:r>
            <a:r>
              <a:rPr lang="en-US" sz="1200" b="1" kern="1200" dirty="0">
                <a:solidFill>
                  <a:schemeClr val="tx1"/>
                </a:solidFill>
                <a:latin typeface="+mn-lt"/>
                <a:ea typeface="ＭＳ Ｐゴシック" pitchFamily="-110" charset="-128"/>
                <a:cs typeface="ＭＳ Ｐゴシック" pitchFamily="-110" charset="-128"/>
              </a:rPr>
              <a:t>(D)</a:t>
            </a:r>
            <a:r>
              <a:rPr lang="en-US" sz="1200" b="0" kern="1200" dirty="0">
                <a:solidFill>
                  <a:schemeClr val="tx1"/>
                </a:solidFill>
                <a:latin typeface="+mn-lt"/>
                <a:ea typeface="ＭＳ Ｐゴシック" pitchFamily="-110" charset="-128"/>
                <a:cs typeface="ＭＳ Ｐゴシック" pitchFamily="-110" charset="-128"/>
              </a:rPr>
              <a:t> to highlight the vesicles. Red-stained RNA attached to clay </a:t>
            </a:r>
            <a:r>
              <a:rPr lang="en-US" sz="1200" b="1" kern="1200" dirty="0">
                <a:solidFill>
                  <a:schemeClr val="tx1"/>
                </a:solidFill>
                <a:latin typeface="+mn-lt"/>
                <a:ea typeface="ＭＳ Ｐゴシック" pitchFamily="-110" charset="-128"/>
                <a:cs typeface="ＭＳ Ｐゴシック" pitchFamily="-110" charset="-128"/>
              </a:rPr>
              <a:t>(E)</a:t>
            </a:r>
            <a:r>
              <a:rPr lang="en-US" sz="1200" b="0" kern="1200" dirty="0">
                <a:solidFill>
                  <a:schemeClr val="tx1"/>
                </a:solidFill>
                <a:latin typeface="+mn-lt"/>
                <a:ea typeface="ＭＳ Ｐゴシック" pitchFamily="-110" charset="-128"/>
                <a:cs typeface="ＭＳ Ｐゴシック" pitchFamily="-110" charset="-128"/>
              </a:rPr>
              <a:t> or in solution </a:t>
            </a:r>
            <a:r>
              <a:rPr lang="en-US" sz="1200" b="1" kern="1200" dirty="0">
                <a:solidFill>
                  <a:schemeClr val="tx1"/>
                </a:solidFill>
                <a:latin typeface="+mn-lt"/>
                <a:ea typeface="ＭＳ Ｐゴシック" pitchFamily="-110" charset="-128"/>
                <a:cs typeface="ＭＳ Ｐゴシック" pitchFamily="-110" charset="-128"/>
              </a:rPr>
              <a:t>(F)</a:t>
            </a:r>
            <a:r>
              <a:rPr lang="en-US" sz="1200" b="0" kern="1200" dirty="0">
                <a:solidFill>
                  <a:schemeClr val="tx1"/>
                </a:solidFill>
                <a:latin typeface="+mn-lt"/>
                <a:ea typeface="ＭＳ Ｐゴシック" pitchFamily="-110" charset="-128"/>
                <a:cs typeface="ＭＳ Ｐゴシック" pitchFamily="-110" charset="-128"/>
              </a:rPr>
              <a:t> trapped inside vesicles. Scale bars are 5 µm in </a:t>
            </a:r>
            <a:r>
              <a:rPr lang="en-US" sz="1200" b="1" kern="1200" dirty="0">
                <a:solidFill>
                  <a:schemeClr val="tx1"/>
                </a:solidFill>
                <a:latin typeface="+mn-lt"/>
                <a:ea typeface="ＭＳ Ｐゴシック" pitchFamily="-110" charset="-128"/>
                <a:cs typeface="ＭＳ Ｐゴシック" pitchFamily="-110" charset="-128"/>
              </a:rPr>
              <a:t>A-D</a:t>
            </a:r>
            <a:r>
              <a:rPr lang="en-US" sz="1200" b="0" kern="1200" dirty="0">
                <a:solidFill>
                  <a:schemeClr val="tx1"/>
                </a:solidFill>
                <a:latin typeface="+mn-lt"/>
                <a:ea typeface="ＭＳ Ｐゴシック" pitchFamily="-110" charset="-128"/>
                <a:cs typeface="ＭＳ Ｐゴシック" pitchFamily="-110" charset="-128"/>
              </a:rPr>
              <a:t> and 1 µm in </a:t>
            </a:r>
            <a:r>
              <a:rPr lang="en-US" sz="1200" b="1" kern="1200" dirty="0">
                <a:solidFill>
                  <a:schemeClr val="tx1"/>
                </a:solidFill>
                <a:latin typeface="+mn-lt"/>
                <a:ea typeface="ＭＳ Ｐゴシック" pitchFamily="-110" charset="-128"/>
                <a:cs typeface="ＭＳ Ｐゴシック" pitchFamily="-110" charset="-128"/>
              </a:rPr>
              <a:t>E</a:t>
            </a:r>
            <a:r>
              <a:rPr lang="en-US" sz="1200" b="0" kern="1200" dirty="0">
                <a:solidFill>
                  <a:schemeClr val="tx1"/>
                </a:solidFill>
                <a:latin typeface="+mn-lt"/>
                <a:ea typeface="ＭＳ Ｐゴシック" pitchFamily="-110" charset="-128"/>
                <a:cs typeface="ＭＳ Ｐゴシック" pitchFamily="-110" charset="-128"/>
              </a:rPr>
              <a:t> and </a:t>
            </a:r>
            <a:r>
              <a:rPr lang="en-US" sz="1200" b="1" kern="1200" dirty="0">
                <a:solidFill>
                  <a:schemeClr val="tx1"/>
                </a:solidFill>
                <a:latin typeface="+mn-lt"/>
                <a:ea typeface="ＭＳ Ｐゴシック" pitchFamily="-110" charset="-128"/>
                <a:cs typeface="ＭＳ Ｐゴシック" pitchFamily="-110" charset="-128"/>
              </a:rPr>
              <a:t>F.</a:t>
            </a:r>
          </a:p>
          <a:p>
            <a:r>
              <a:rPr lang="en-US" dirty="0">
                <a:latin typeface="Calibri" charset="0"/>
                <a:ea typeface="ＭＳ Ｐゴシック" charset="0"/>
                <a:cs typeface="ＭＳ Ｐゴシック" charset="0"/>
              </a:rPr>
              <a:t>Talking point: This experiment makes it seem plausible that abiotic vesicles could enclose self-replicating RNA genomes. </a:t>
            </a:r>
          </a:p>
          <a:p>
            <a:endParaRPr lang="en-US" dirty="0">
              <a:latin typeface="Calibri" charset="0"/>
              <a:ea typeface="ＭＳ Ｐゴシック" charset="0"/>
              <a:cs typeface="ＭＳ Ｐゴシック" charset="0"/>
            </a:endParaRP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A45772C-D449-954B-8726-2072079918DF}" type="slidenum">
              <a:rPr lang="en-US" sz="1200"/>
              <a:pPr eaLnBrk="1" hangingPunct="1"/>
              <a:t>26</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latin typeface="+mn-lt"/>
                <a:ea typeface="ＭＳ Ｐゴシック" pitchFamily="-110" charset="-128"/>
                <a:cs typeface="ＭＳ Ｐゴシック" pitchFamily="-110" charset="-128"/>
              </a:rPr>
              <a:t>Figure 4.12</a:t>
            </a:r>
            <a:r>
              <a:rPr lang="en-US" sz="1200" b="0" kern="1200" dirty="0">
                <a:solidFill>
                  <a:schemeClr val="tx1"/>
                </a:solidFill>
                <a:latin typeface="+mn-lt"/>
                <a:ea typeface="ＭＳ Ｐゴシック" pitchFamily="-110" charset="-128"/>
                <a:cs typeface="ＭＳ Ｐゴシック" pitchFamily="-110" charset="-128"/>
              </a:rPr>
              <a:t> Microscopy of spontaneous vesicles with cargo. Green-stained fatty acids were mixed with negatively charged ceramic microspheres. White light in panels </a:t>
            </a:r>
            <a:r>
              <a:rPr lang="en-US" sz="1200" b="1" kern="1200" dirty="0">
                <a:solidFill>
                  <a:schemeClr val="tx1"/>
                </a:solidFill>
                <a:latin typeface="+mn-lt"/>
                <a:ea typeface="ＭＳ Ｐゴシック" pitchFamily="-110" charset="-128"/>
                <a:cs typeface="ＭＳ Ｐゴシック" pitchFamily="-110" charset="-128"/>
              </a:rPr>
              <a:t>(A)</a:t>
            </a:r>
            <a:r>
              <a:rPr lang="en-US" sz="1200" b="0" kern="1200" dirty="0">
                <a:solidFill>
                  <a:schemeClr val="tx1"/>
                </a:solidFill>
                <a:latin typeface="+mn-lt"/>
                <a:ea typeface="ＭＳ Ｐゴシック" pitchFamily="-110" charset="-128"/>
                <a:cs typeface="ＭＳ Ｐゴシック" pitchFamily="-110" charset="-128"/>
              </a:rPr>
              <a:t> and </a:t>
            </a:r>
            <a:r>
              <a:rPr lang="en-US" sz="1200" b="1" kern="1200" dirty="0">
                <a:solidFill>
                  <a:schemeClr val="tx1"/>
                </a:solidFill>
                <a:latin typeface="+mn-lt"/>
                <a:ea typeface="ＭＳ Ｐゴシック" pitchFamily="-110" charset="-128"/>
                <a:cs typeface="ＭＳ Ｐゴシック" pitchFamily="-110" charset="-128"/>
              </a:rPr>
              <a:t>(C)</a:t>
            </a:r>
            <a:r>
              <a:rPr lang="en-US" sz="1200" b="0" kern="1200" dirty="0">
                <a:solidFill>
                  <a:schemeClr val="tx1"/>
                </a:solidFill>
                <a:latin typeface="+mn-lt"/>
                <a:ea typeface="ＭＳ Ｐゴシック" pitchFamily="-110" charset="-128"/>
                <a:cs typeface="ＭＳ Ｐゴシック" pitchFamily="-110" charset="-128"/>
              </a:rPr>
              <a:t> to emphasize the microspheres. Green fluorescence in panels </a:t>
            </a:r>
            <a:r>
              <a:rPr lang="en-US" sz="1200" b="1" kern="1200" dirty="0">
                <a:solidFill>
                  <a:schemeClr val="tx1"/>
                </a:solidFill>
                <a:latin typeface="+mn-lt"/>
                <a:ea typeface="ＭＳ Ｐゴシック" pitchFamily="-110" charset="-128"/>
                <a:cs typeface="ＭＳ Ｐゴシック" pitchFamily="-110" charset="-128"/>
              </a:rPr>
              <a:t>(B)</a:t>
            </a:r>
            <a:r>
              <a:rPr lang="en-US" sz="1200" b="0" kern="1200" dirty="0">
                <a:solidFill>
                  <a:schemeClr val="tx1"/>
                </a:solidFill>
                <a:latin typeface="+mn-lt"/>
                <a:ea typeface="ＭＳ Ｐゴシック" pitchFamily="-110" charset="-128"/>
                <a:cs typeface="ＭＳ Ｐゴシック" pitchFamily="-110" charset="-128"/>
              </a:rPr>
              <a:t> and </a:t>
            </a:r>
            <a:r>
              <a:rPr lang="en-US" sz="1200" b="1" kern="1200" dirty="0">
                <a:solidFill>
                  <a:schemeClr val="tx1"/>
                </a:solidFill>
                <a:latin typeface="+mn-lt"/>
                <a:ea typeface="ＭＳ Ｐゴシック" pitchFamily="-110" charset="-128"/>
                <a:cs typeface="ＭＳ Ｐゴシック" pitchFamily="-110" charset="-128"/>
              </a:rPr>
              <a:t>(D)</a:t>
            </a:r>
            <a:r>
              <a:rPr lang="en-US" sz="1200" b="0" kern="1200" dirty="0">
                <a:solidFill>
                  <a:schemeClr val="tx1"/>
                </a:solidFill>
                <a:latin typeface="+mn-lt"/>
                <a:ea typeface="ＭＳ Ｐゴシック" pitchFamily="-110" charset="-128"/>
                <a:cs typeface="ＭＳ Ｐゴシック" pitchFamily="-110" charset="-128"/>
              </a:rPr>
              <a:t> to highlight the vesicles. Red-stained RNA attached to clay </a:t>
            </a:r>
            <a:r>
              <a:rPr lang="en-US" sz="1200" b="1" kern="1200" dirty="0">
                <a:solidFill>
                  <a:schemeClr val="tx1"/>
                </a:solidFill>
                <a:latin typeface="+mn-lt"/>
                <a:ea typeface="ＭＳ Ｐゴシック" pitchFamily="-110" charset="-128"/>
                <a:cs typeface="ＭＳ Ｐゴシック" pitchFamily="-110" charset="-128"/>
              </a:rPr>
              <a:t>(E)</a:t>
            </a:r>
            <a:r>
              <a:rPr lang="en-US" sz="1200" b="0" kern="1200" dirty="0">
                <a:solidFill>
                  <a:schemeClr val="tx1"/>
                </a:solidFill>
                <a:latin typeface="+mn-lt"/>
                <a:ea typeface="ＭＳ Ｐゴシック" pitchFamily="-110" charset="-128"/>
                <a:cs typeface="ＭＳ Ｐゴシック" pitchFamily="-110" charset="-128"/>
              </a:rPr>
              <a:t> or in solution </a:t>
            </a:r>
            <a:r>
              <a:rPr lang="en-US" sz="1200" b="1" kern="1200" dirty="0">
                <a:solidFill>
                  <a:schemeClr val="tx1"/>
                </a:solidFill>
                <a:latin typeface="+mn-lt"/>
                <a:ea typeface="ＭＳ Ｐゴシック" pitchFamily="-110" charset="-128"/>
                <a:cs typeface="ＭＳ Ｐゴシック" pitchFamily="-110" charset="-128"/>
              </a:rPr>
              <a:t>(F)</a:t>
            </a:r>
            <a:r>
              <a:rPr lang="en-US" sz="1200" b="0" kern="1200" dirty="0">
                <a:solidFill>
                  <a:schemeClr val="tx1"/>
                </a:solidFill>
                <a:latin typeface="+mn-lt"/>
                <a:ea typeface="ＭＳ Ｐゴシック" pitchFamily="-110" charset="-128"/>
                <a:cs typeface="ＭＳ Ｐゴシック" pitchFamily="-110" charset="-128"/>
              </a:rPr>
              <a:t> trapped inside vesicles. Scale bars are 5 µm in </a:t>
            </a:r>
            <a:r>
              <a:rPr lang="en-US" sz="1200" b="1" kern="1200" dirty="0">
                <a:solidFill>
                  <a:schemeClr val="tx1"/>
                </a:solidFill>
                <a:latin typeface="+mn-lt"/>
                <a:ea typeface="ＭＳ Ｐゴシック" pitchFamily="-110" charset="-128"/>
                <a:cs typeface="ＭＳ Ｐゴシック" pitchFamily="-110" charset="-128"/>
              </a:rPr>
              <a:t>A-D</a:t>
            </a:r>
            <a:r>
              <a:rPr lang="en-US" sz="1200" b="0" kern="1200" dirty="0">
                <a:solidFill>
                  <a:schemeClr val="tx1"/>
                </a:solidFill>
                <a:latin typeface="+mn-lt"/>
                <a:ea typeface="ＭＳ Ｐゴシック" pitchFamily="-110" charset="-128"/>
                <a:cs typeface="ＭＳ Ｐゴシック" pitchFamily="-110" charset="-128"/>
              </a:rPr>
              <a:t> and 1 µm in </a:t>
            </a:r>
            <a:r>
              <a:rPr lang="en-US" sz="1200" b="1" kern="1200" dirty="0">
                <a:solidFill>
                  <a:schemeClr val="tx1"/>
                </a:solidFill>
                <a:latin typeface="+mn-lt"/>
                <a:ea typeface="ＭＳ Ｐゴシック" pitchFamily="-110" charset="-128"/>
                <a:cs typeface="ＭＳ Ｐゴシック" pitchFamily="-110" charset="-128"/>
              </a:rPr>
              <a:t>E</a:t>
            </a:r>
            <a:r>
              <a:rPr lang="en-US" sz="1200" b="0" kern="1200" dirty="0">
                <a:solidFill>
                  <a:schemeClr val="tx1"/>
                </a:solidFill>
                <a:latin typeface="+mn-lt"/>
                <a:ea typeface="ＭＳ Ｐゴシック" pitchFamily="-110" charset="-128"/>
                <a:cs typeface="ＭＳ Ｐゴシック" pitchFamily="-110" charset="-128"/>
              </a:rPr>
              <a:t> and </a:t>
            </a:r>
            <a:r>
              <a:rPr lang="en-US" sz="1200" b="1" kern="1200" dirty="0">
                <a:solidFill>
                  <a:schemeClr val="tx1"/>
                </a:solidFill>
                <a:latin typeface="+mn-lt"/>
                <a:ea typeface="ＭＳ Ｐゴシック" pitchFamily="-110" charset="-128"/>
                <a:cs typeface="ＭＳ Ｐゴシック" pitchFamily="-110" charset="-128"/>
              </a:rPr>
              <a:t>F.</a:t>
            </a:r>
            <a:endParaRPr lang="en-US" dirty="0">
              <a:latin typeface="Calibri" charset="0"/>
              <a:ea typeface="ＭＳ Ｐゴシック" charset="0"/>
              <a:cs typeface="ＭＳ Ｐゴシック" charset="0"/>
            </a:endParaRP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A45772C-D449-954B-8726-2072079918DF}" type="slidenum">
              <a:rPr lang="en-US" sz="1200"/>
              <a:pPr eaLnBrk="1" hangingPunct="1"/>
              <a:t>27</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latin typeface="+mn-lt"/>
                <a:ea typeface="ＭＳ Ｐゴシック" pitchFamily="-110" charset="-128"/>
                <a:cs typeface="ＭＳ Ｐゴシック" pitchFamily="-110" charset="-128"/>
              </a:rPr>
              <a:t>Figure 4.13</a:t>
            </a:r>
            <a:r>
              <a:rPr lang="en-US" sz="1200" b="0" kern="1200" dirty="0">
                <a:solidFill>
                  <a:schemeClr val="tx1"/>
                </a:solidFill>
                <a:latin typeface="+mn-lt"/>
                <a:ea typeface="ＭＳ Ｐゴシック" pitchFamily="-110" charset="-128"/>
                <a:cs typeface="ＭＳ Ｐゴシック" pitchFamily="-110" charset="-128"/>
              </a:rPr>
              <a:t> Changes in vesicle sizes. </a:t>
            </a:r>
            <a:r>
              <a:rPr lang="en-US" sz="1200" b="1" kern="1200" dirty="0">
                <a:solidFill>
                  <a:schemeClr val="tx1"/>
                </a:solidFill>
                <a:latin typeface="+mn-lt"/>
                <a:ea typeface="ＭＳ Ｐゴシック" pitchFamily="-110" charset="-128"/>
                <a:cs typeface="ＭＳ Ｐゴシック" pitchFamily="-110" charset="-128"/>
              </a:rPr>
              <a:t>A,</a:t>
            </a:r>
            <a:r>
              <a:rPr lang="en-US" sz="1200" b="0" kern="1200" dirty="0">
                <a:solidFill>
                  <a:schemeClr val="tx1"/>
                </a:solidFill>
                <a:latin typeface="+mn-lt"/>
                <a:ea typeface="ＭＳ Ｐゴシック" pitchFamily="-110" charset="-128"/>
                <a:cs typeface="ＭＳ Ｐゴシック" pitchFamily="-110" charset="-128"/>
              </a:rPr>
              <a:t> Small starting vesicles grew larger after the addition of micelles. </a:t>
            </a:r>
            <a:r>
              <a:rPr lang="en-US" sz="1200" b="1" kern="1200" dirty="0">
                <a:solidFill>
                  <a:schemeClr val="tx1"/>
                </a:solidFill>
                <a:latin typeface="+mn-lt"/>
                <a:ea typeface="ＭＳ Ｐゴシック" pitchFamily="-110" charset="-128"/>
                <a:cs typeface="ＭＳ Ｐゴシック" pitchFamily="-110" charset="-128"/>
              </a:rPr>
              <a:t>B,</a:t>
            </a:r>
            <a:r>
              <a:rPr lang="en-US" sz="1200" b="0" kern="1200" dirty="0">
                <a:solidFill>
                  <a:schemeClr val="tx1"/>
                </a:solidFill>
                <a:latin typeface="+mn-lt"/>
                <a:ea typeface="ＭＳ Ｐゴシック" pitchFamily="-110" charset="-128"/>
                <a:cs typeface="ＭＳ Ｐゴシック" pitchFamily="-110" charset="-128"/>
              </a:rPr>
              <a:t> Vesicles grew over time when the experiment was sampled periodically. </a:t>
            </a:r>
            <a:r>
              <a:rPr lang="en-US" sz="1200" b="1" kern="1200" dirty="0">
                <a:solidFill>
                  <a:schemeClr val="tx1"/>
                </a:solidFill>
                <a:latin typeface="+mn-lt"/>
                <a:ea typeface="ＭＳ Ｐゴシック" pitchFamily="-110" charset="-128"/>
                <a:cs typeface="ＭＳ Ｐゴシック" pitchFamily="-110" charset="-128"/>
              </a:rPr>
              <a:t>C,</a:t>
            </a:r>
            <a:r>
              <a:rPr lang="en-US" sz="1200" b="0" kern="1200" dirty="0">
                <a:solidFill>
                  <a:schemeClr val="tx1"/>
                </a:solidFill>
                <a:latin typeface="+mn-lt"/>
                <a:ea typeface="ＭＳ Ｐゴシック" pitchFamily="-110" charset="-128"/>
                <a:cs typeface="ＭＳ Ｐゴシック" pitchFamily="-110" charset="-128"/>
              </a:rPr>
              <a:t> Mean diameter plus standard deviation of four measurements demonstrates reproducibility of vesicle growth. </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a:latin typeface="Calibri" charset="0"/>
                <a:ea typeface="ＭＳ Ｐゴシック" charset="0"/>
                <a:cs typeface="ＭＳ Ｐゴシック" charset="0"/>
              </a:rPr>
              <a:t>Talking point: Small vesicles grow in size after being “fed” with lipid micelles. </a:t>
            </a:r>
          </a:p>
          <a:p>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7C6E580-6A17-764C-ABEC-FC2526AB2B5A}" type="slidenum">
              <a:rPr lang="en-US" sz="1200"/>
              <a:pPr eaLnBrk="1" hangingPunct="1"/>
              <a:t>28</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latin typeface="+mn-lt"/>
                <a:ea typeface="ＭＳ Ｐゴシック" pitchFamily="-110" charset="-128"/>
                <a:cs typeface="ＭＳ Ｐゴシック" pitchFamily="-110" charset="-128"/>
              </a:rPr>
              <a:t>Figure 4.13</a:t>
            </a:r>
            <a:r>
              <a:rPr lang="en-US" sz="1200" b="0" kern="1200" dirty="0">
                <a:solidFill>
                  <a:schemeClr val="tx1"/>
                </a:solidFill>
                <a:latin typeface="+mn-lt"/>
                <a:ea typeface="ＭＳ Ｐゴシック" pitchFamily="-110" charset="-128"/>
                <a:cs typeface="ＭＳ Ｐゴシック" pitchFamily="-110" charset="-128"/>
              </a:rPr>
              <a:t> Changes in vesicle sizes. </a:t>
            </a:r>
            <a:r>
              <a:rPr lang="en-US" sz="1200" b="1" kern="1200" dirty="0">
                <a:solidFill>
                  <a:schemeClr val="tx1"/>
                </a:solidFill>
                <a:latin typeface="+mn-lt"/>
                <a:ea typeface="ＭＳ Ｐゴシック" pitchFamily="-110" charset="-128"/>
                <a:cs typeface="ＭＳ Ｐゴシック" pitchFamily="-110" charset="-128"/>
              </a:rPr>
              <a:t>A,</a:t>
            </a:r>
            <a:r>
              <a:rPr lang="en-US" sz="1200" b="0" kern="1200" dirty="0">
                <a:solidFill>
                  <a:schemeClr val="tx1"/>
                </a:solidFill>
                <a:latin typeface="+mn-lt"/>
                <a:ea typeface="ＭＳ Ｐゴシック" pitchFamily="-110" charset="-128"/>
                <a:cs typeface="ＭＳ Ｐゴシック" pitchFamily="-110" charset="-128"/>
              </a:rPr>
              <a:t> Small starting vesicles grew larger after the addition of micelles. </a:t>
            </a:r>
            <a:r>
              <a:rPr lang="en-US" sz="1200" b="1" kern="1200" dirty="0">
                <a:solidFill>
                  <a:schemeClr val="tx1"/>
                </a:solidFill>
                <a:latin typeface="+mn-lt"/>
                <a:ea typeface="ＭＳ Ｐゴシック" pitchFamily="-110" charset="-128"/>
                <a:cs typeface="ＭＳ Ｐゴシック" pitchFamily="-110" charset="-128"/>
              </a:rPr>
              <a:t>B,</a:t>
            </a:r>
            <a:r>
              <a:rPr lang="en-US" sz="1200" b="0" kern="1200" dirty="0">
                <a:solidFill>
                  <a:schemeClr val="tx1"/>
                </a:solidFill>
                <a:latin typeface="+mn-lt"/>
                <a:ea typeface="ＭＳ Ｐゴシック" pitchFamily="-110" charset="-128"/>
                <a:cs typeface="ＭＳ Ｐゴシック" pitchFamily="-110" charset="-128"/>
              </a:rPr>
              <a:t> Vesicles grew over time when the experiment was sampled periodically. </a:t>
            </a:r>
            <a:r>
              <a:rPr lang="en-US" sz="1200" b="1" kern="1200" dirty="0">
                <a:solidFill>
                  <a:schemeClr val="tx1"/>
                </a:solidFill>
                <a:latin typeface="+mn-lt"/>
                <a:ea typeface="ＭＳ Ｐゴシック" pitchFamily="-110" charset="-128"/>
                <a:cs typeface="ＭＳ Ｐゴシック" pitchFamily="-110" charset="-128"/>
              </a:rPr>
              <a:t>C,</a:t>
            </a:r>
            <a:r>
              <a:rPr lang="en-US" sz="1200" b="0" kern="1200" dirty="0">
                <a:solidFill>
                  <a:schemeClr val="tx1"/>
                </a:solidFill>
                <a:latin typeface="+mn-lt"/>
                <a:ea typeface="ＭＳ Ｐゴシック" pitchFamily="-110" charset="-128"/>
                <a:cs typeface="ＭＳ Ｐゴシック" pitchFamily="-110" charset="-128"/>
              </a:rPr>
              <a:t> Mean diameter plus standard deviation of four measurements demonstrates reproducibility of vesicle growth. </a:t>
            </a:r>
          </a:p>
          <a:p>
            <a:r>
              <a:rPr lang="en-US" dirty="0">
                <a:latin typeface="Calibri" charset="0"/>
                <a:ea typeface="ＭＳ Ｐゴシック" charset="0"/>
                <a:cs typeface="ＭＳ Ｐゴシック" charset="0"/>
              </a:rPr>
              <a:t>Talking Point: Starting radius before “feeding”.</a:t>
            </a:r>
          </a:p>
          <a:p>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7C6E580-6A17-764C-ABEC-FC2526AB2B5A}" type="slidenum">
              <a:rPr lang="en-US" sz="1200"/>
              <a:pPr eaLnBrk="1" hangingPunct="1"/>
              <a:t>29</a:t>
            </a:fld>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latin typeface="+mn-lt"/>
                <a:ea typeface="ＭＳ Ｐゴシック" pitchFamily="-110" charset="-128"/>
                <a:cs typeface="ＭＳ Ｐゴシック" pitchFamily="-110" charset="-128"/>
              </a:rPr>
              <a:t>Figure 4.13</a:t>
            </a:r>
            <a:r>
              <a:rPr lang="en-US" sz="1200" b="0" kern="1200" dirty="0">
                <a:solidFill>
                  <a:schemeClr val="tx1"/>
                </a:solidFill>
                <a:latin typeface="+mn-lt"/>
                <a:ea typeface="ＭＳ Ｐゴシック" pitchFamily="-110" charset="-128"/>
                <a:cs typeface="ＭＳ Ｐゴシック" pitchFamily="-110" charset="-128"/>
              </a:rPr>
              <a:t> Changes in vesicle sizes. </a:t>
            </a:r>
            <a:r>
              <a:rPr lang="en-US" sz="1200" b="1" kern="1200" dirty="0">
                <a:solidFill>
                  <a:schemeClr val="tx1"/>
                </a:solidFill>
                <a:latin typeface="+mn-lt"/>
                <a:ea typeface="ＭＳ Ｐゴシック" pitchFamily="-110" charset="-128"/>
                <a:cs typeface="ＭＳ Ｐゴシック" pitchFamily="-110" charset="-128"/>
              </a:rPr>
              <a:t>A,</a:t>
            </a:r>
            <a:r>
              <a:rPr lang="en-US" sz="1200" b="0" kern="1200" dirty="0">
                <a:solidFill>
                  <a:schemeClr val="tx1"/>
                </a:solidFill>
                <a:latin typeface="+mn-lt"/>
                <a:ea typeface="ＭＳ Ｐゴシック" pitchFamily="-110" charset="-128"/>
                <a:cs typeface="ＭＳ Ｐゴシック" pitchFamily="-110" charset="-128"/>
              </a:rPr>
              <a:t> Small starting vesicles grew larger after the addition of micelles. </a:t>
            </a:r>
            <a:r>
              <a:rPr lang="en-US" sz="1200" b="1" kern="1200" dirty="0">
                <a:solidFill>
                  <a:schemeClr val="tx1"/>
                </a:solidFill>
                <a:latin typeface="+mn-lt"/>
                <a:ea typeface="ＭＳ Ｐゴシック" pitchFamily="-110" charset="-128"/>
                <a:cs typeface="ＭＳ Ｐゴシック" pitchFamily="-110" charset="-128"/>
              </a:rPr>
              <a:t>B,</a:t>
            </a:r>
            <a:r>
              <a:rPr lang="en-US" sz="1200" b="0" kern="1200" dirty="0">
                <a:solidFill>
                  <a:schemeClr val="tx1"/>
                </a:solidFill>
                <a:latin typeface="+mn-lt"/>
                <a:ea typeface="ＭＳ Ｐゴシック" pitchFamily="-110" charset="-128"/>
                <a:cs typeface="ＭＳ Ｐゴシック" pitchFamily="-110" charset="-128"/>
              </a:rPr>
              <a:t> Vesicles grew over time when the experiment was sampled periodically. </a:t>
            </a:r>
            <a:r>
              <a:rPr lang="en-US" sz="1200" b="1" kern="1200" dirty="0">
                <a:solidFill>
                  <a:schemeClr val="tx1"/>
                </a:solidFill>
                <a:latin typeface="+mn-lt"/>
                <a:ea typeface="ＭＳ Ｐゴシック" pitchFamily="-110" charset="-128"/>
                <a:cs typeface="ＭＳ Ｐゴシック" pitchFamily="-110" charset="-128"/>
              </a:rPr>
              <a:t>C,</a:t>
            </a:r>
            <a:r>
              <a:rPr lang="en-US" sz="1200" b="0" kern="1200" dirty="0">
                <a:solidFill>
                  <a:schemeClr val="tx1"/>
                </a:solidFill>
                <a:latin typeface="+mn-lt"/>
                <a:ea typeface="ＭＳ Ｐゴシック" pitchFamily="-110" charset="-128"/>
                <a:cs typeface="ＭＳ Ｐゴシック" pitchFamily="-110" charset="-128"/>
              </a:rPr>
              <a:t> Mean diameter plus standard deviation of four measurements demonstrates reproducibility of vesicle growth. </a:t>
            </a:r>
          </a:p>
          <a:p>
            <a:r>
              <a:rPr lang="en-US" dirty="0">
                <a:latin typeface="Calibri" charset="0"/>
                <a:ea typeface="ＭＳ Ｐゴシック" charset="0"/>
                <a:cs typeface="ＭＳ Ｐゴシック" charset="0"/>
              </a:rPr>
              <a:t>Talking Point: Feed vesicles more lipid in non-vesicle format. </a:t>
            </a:r>
          </a:p>
          <a:p>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7C6E580-6A17-764C-ABEC-FC2526AB2B5A}" type="slidenum">
              <a:rPr lang="en-US" sz="1200"/>
              <a:pPr eaLnBrk="1" hangingPunct="1"/>
              <a:t>30</a:t>
            </a:fld>
            <a:endParaRPr 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latin typeface="+mn-lt"/>
                <a:ea typeface="ＭＳ Ｐゴシック" pitchFamily="-110" charset="-128"/>
                <a:cs typeface="ＭＳ Ｐゴシック" pitchFamily="-110" charset="-128"/>
              </a:rPr>
              <a:t>Figure 4.13</a:t>
            </a:r>
            <a:r>
              <a:rPr lang="en-US" sz="1200" b="0" kern="1200" dirty="0">
                <a:solidFill>
                  <a:schemeClr val="tx1"/>
                </a:solidFill>
                <a:latin typeface="+mn-lt"/>
                <a:ea typeface="ＭＳ Ｐゴシック" pitchFamily="-110" charset="-128"/>
                <a:cs typeface="ＭＳ Ｐゴシック" pitchFamily="-110" charset="-128"/>
              </a:rPr>
              <a:t> Changes in vesicle sizes. </a:t>
            </a:r>
            <a:r>
              <a:rPr lang="en-US" sz="1200" b="1" kern="1200" dirty="0">
                <a:solidFill>
                  <a:schemeClr val="tx1"/>
                </a:solidFill>
                <a:latin typeface="+mn-lt"/>
                <a:ea typeface="ＭＳ Ｐゴシック" pitchFamily="-110" charset="-128"/>
                <a:cs typeface="ＭＳ Ｐゴシック" pitchFamily="-110" charset="-128"/>
              </a:rPr>
              <a:t>A,</a:t>
            </a:r>
            <a:r>
              <a:rPr lang="en-US" sz="1200" b="0" kern="1200" dirty="0">
                <a:solidFill>
                  <a:schemeClr val="tx1"/>
                </a:solidFill>
                <a:latin typeface="+mn-lt"/>
                <a:ea typeface="ＭＳ Ｐゴシック" pitchFamily="-110" charset="-128"/>
                <a:cs typeface="ＭＳ Ｐゴシック" pitchFamily="-110" charset="-128"/>
              </a:rPr>
              <a:t> Small starting vesicles grew larger after the addition of micelles. </a:t>
            </a:r>
            <a:r>
              <a:rPr lang="en-US" sz="1200" b="1" kern="1200" dirty="0">
                <a:solidFill>
                  <a:schemeClr val="tx1"/>
                </a:solidFill>
                <a:latin typeface="+mn-lt"/>
                <a:ea typeface="ＭＳ Ｐゴシック" pitchFamily="-110" charset="-128"/>
                <a:cs typeface="ＭＳ Ｐゴシック" pitchFamily="-110" charset="-128"/>
              </a:rPr>
              <a:t>B,</a:t>
            </a:r>
            <a:r>
              <a:rPr lang="en-US" sz="1200" b="0" kern="1200" dirty="0">
                <a:solidFill>
                  <a:schemeClr val="tx1"/>
                </a:solidFill>
                <a:latin typeface="+mn-lt"/>
                <a:ea typeface="ＭＳ Ｐゴシック" pitchFamily="-110" charset="-128"/>
                <a:cs typeface="ＭＳ Ｐゴシック" pitchFamily="-110" charset="-128"/>
              </a:rPr>
              <a:t> Vesicles grew over time when the experiment was sampled periodically. </a:t>
            </a:r>
            <a:r>
              <a:rPr lang="en-US" sz="1200" b="1" kern="1200" dirty="0">
                <a:solidFill>
                  <a:schemeClr val="tx1"/>
                </a:solidFill>
                <a:latin typeface="+mn-lt"/>
                <a:ea typeface="ＭＳ Ｐゴシック" pitchFamily="-110" charset="-128"/>
                <a:cs typeface="ＭＳ Ｐゴシック" pitchFamily="-110" charset="-128"/>
              </a:rPr>
              <a:t>C,</a:t>
            </a:r>
            <a:r>
              <a:rPr lang="en-US" sz="1200" b="0" kern="1200" dirty="0">
                <a:solidFill>
                  <a:schemeClr val="tx1"/>
                </a:solidFill>
                <a:latin typeface="+mn-lt"/>
                <a:ea typeface="ＭＳ Ｐゴシック" pitchFamily="-110" charset="-128"/>
                <a:cs typeface="ＭＳ Ｐゴシック" pitchFamily="-110" charset="-128"/>
              </a:rPr>
              <a:t> Mean diameter plus standard deviation of four measurements demonstrates reproducibility of vesicle growth. </a:t>
            </a:r>
          </a:p>
          <a:p>
            <a:r>
              <a:rPr lang="en-US" dirty="0">
                <a:latin typeface="Calibri" charset="0"/>
                <a:ea typeface="ＭＳ Ｐゴシック" charset="0"/>
                <a:cs typeface="ＭＳ Ｐゴシック" charset="0"/>
              </a:rPr>
              <a:t>Talking Point: Vesicles grow in diameter, surface area and volume when fed. </a:t>
            </a:r>
          </a:p>
          <a:p>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7C6E580-6A17-764C-ABEC-FC2526AB2B5A}" type="slidenum">
              <a:rPr lang="en-US" sz="1200"/>
              <a:pPr eaLnBrk="1" hangingPunct="1"/>
              <a:t>31</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latin typeface="+mn-lt"/>
                <a:ea typeface="ＭＳ Ｐゴシック" pitchFamily="-110" charset="-128"/>
                <a:cs typeface="ＭＳ Ｐゴシック" pitchFamily="-110" charset="-128"/>
              </a:rPr>
              <a:t>Figure 4.11</a:t>
            </a:r>
            <a:r>
              <a:rPr lang="en-US" sz="1200" b="0" kern="1200" dirty="0">
                <a:solidFill>
                  <a:schemeClr val="tx1"/>
                </a:solidFill>
                <a:latin typeface="+mn-lt"/>
                <a:ea typeface="ＭＳ Ｐゴシック" pitchFamily="-110" charset="-128"/>
                <a:cs typeface="ＭＳ Ｐゴシック" pitchFamily="-110" charset="-128"/>
              </a:rPr>
              <a:t> Fatty acid structures and vesicle formation rates. </a:t>
            </a:r>
            <a:r>
              <a:rPr lang="en-US" sz="1200" b="1" kern="1200" dirty="0">
                <a:solidFill>
                  <a:schemeClr val="tx1"/>
                </a:solidFill>
                <a:latin typeface="+mn-lt"/>
                <a:ea typeface="ＭＳ Ｐゴシック" pitchFamily="-110" charset="-128"/>
                <a:cs typeface="ＭＳ Ｐゴシック" pitchFamily="-110" charset="-128"/>
              </a:rPr>
              <a:t>A,</a:t>
            </a:r>
            <a:r>
              <a:rPr lang="en-US" sz="1200" b="0" kern="1200" dirty="0">
                <a:solidFill>
                  <a:schemeClr val="tx1"/>
                </a:solidFill>
                <a:latin typeface="+mn-lt"/>
                <a:ea typeface="ＭＳ Ｐゴシック" pitchFamily="-110" charset="-128"/>
                <a:cs typeface="ＭＳ Ｐゴシック" pitchFamily="-110" charset="-128"/>
              </a:rPr>
              <a:t> </a:t>
            </a:r>
            <a:r>
              <a:rPr lang="en-US" sz="1200" b="0" kern="1200" dirty="0" err="1">
                <a:solidFill>
                  <a:schemeClr val="tx1"/>
                </a:solidFill>
                <a:latin typeface="+mn-lt"/>
                <a:ea typeface="ＭＳ Ｐゴシック" pitchFamily="-110" charset="-128"/>
                <a:cs typeface="ＭＳ Ｐゴシック" pitchFamily="-110" charset="-128"/>
              </a:rPr>
              <a:t>Myristoleate</a:t>
            </a:r>
            <a:r>
              <a:rPr lang="en-US" sz="1200" b="0" kern="1200" dirty="0">
                <a:solidFill>
                  <a:schemeClr val="tx1"/>
                </a:solidFill>
                <a:latin typeface="+mn-lt"/>
                <a:ea typeface="ＭＳ Ｐゴシック" pitchFamily="-110" charset="-128"/>
                <a:cs typeface="ＭＳ Ｐゴシック" pitchFamily="-110" charset="-128"/>
              </a:rPr>
              <a:t> chemical structure. </a:t>
            </a:r>
            <a:r>
              <a:rPr lang="en-US" sz="1200" b="1" kern="1200" dirty="0">
                <a:solidFill>
                  <a:schemeClr val="tx1"/>
                </a:solidFill>
                <a:latin typeface="+mn-lt"/>
                <a:ea typeface="ＭＳ Ｐゴシック" pitchFamily="-110" charset="-128"/>
                <a:cs typeface="ＭＳ Ｐゴシック" pitchFamily="-110" charset="-128"/>
              </a:rPr>
              <a:t>B,</a:t>
            </a:r>
            <a:r>
              <a:rPr lang="en-US" sz="1200" b="0" kern="1200" dirty="0">
                <a:solidFill>
                  <a:schemeClr val="tx1"/>
                </a:solidFill>
                <a:latin typeface="+mn-lt"/>
                <a:ea typeface="ＭＳ Ｐゴシック" pitchFamily="-110" charset="-128"/>
                <a:cs typeface="ＭＳ Ｐゴシック" pitchFamily="-110" charset="-128"/>
              </a:rPr>
              <a:t> Fatty acid monolayer forming a micelle and a bilayer forming a membrane vesicle. </a:t>
            </a:r>
            <a:r>
              <a:rPr lang="en-US" sz="1200" b="1" kern="1200" dirty="0">
                <a:solidFill>
                  <a:schemeClr val="tx1"/>
                </a:solidFill>
                <a:latin typeface="+mn-lt"/>
                <a:ea typeface="ＭＳ Ｐゴシック" pitchFamily="-110" charset="-128"/>
                <a:cs typeface="ＭＳ Ｐゴシック" pitchFamily="-110" charset="-128"/>
              </a:rPr>
              <a:t>C,</a:t>
            </a:r>
            <a:r>
              <a:rPr lang="en-US" sz="1200" b="0" kern="1200" dirty="0">
                <a:solidFill>
                  <a:schemeClr val="tx1"/>
                </a:solidFill>
                <a:latin typeface="+mn-lt"/>
                <a:ea typeface="ＭＳ Ｐゴシック" pitchFamily="-110" charset="-128"/>
                <a:cs typeface="ＭＳ Ｐゴシック" pitchFamily="-110" charset="-128"/>
              </a:rPr>
              <a:t> Effects of different solid surfaces for vesicle formation. </a:t>
            </a:r>
            <a:r>
              <a:rPr lang="en-US" sz="1200" b="1" kern="1200" dirty="0">
                <a:solidFill>
                  <a:schemeClr val="tx1"/>
                </a:solidFill>
                <a:latin typeface="+mn-lt"/>
                <a:ea typeface="ＭＳ Ｐゴシック" pitchFamily="-110" charset="-128"/>
                <a:cs typeface="ＭＳ Ｐゴシック" pitchFamily="-110" charset="-128"/>
              </a:rPr>
              <a:t>D,</a:t>
            </a:r>
            <a:r>
              <a:rPr lang="en-US" sz="1200" b="0" kern="1200" dirty="0">
                <a:solidFill>
                  <a:schemeClr val="tx1"/>
                </a:solidFill>
                <a:latin typeface="+mn-lt"/>
                <a:ea typeface="ＭＳ Ｐゴシック" pitchFamily="-110" charset="-128"/>
                <a:cs typeface="ＭＳ Ｐゴシック" pitchFamily="-110" charset="-128"/>
              </a:rPr>
              <a:t> Effects of different concentrations of clay on vesicle formation. </a:t>
            </a:r>
            <a:r>
              <a:rPr lang="en-US" sz="1200" b="1" kern="1200" dirty="0">
                <a:solidFill>
                  <a:schemeClr val="tx1"/>
                </a:solidFill>
                <a:latin typeface="+mn-lt"/>
                <a:ea typeface="ＭＳ Ｐゴシック" pitchFamily="-110" charset="-128"/>
                <a:cs typeface="ＭＳ Ｐゴシック" pitchFamily="-110" charset="-128"/>
              </a:rPr>
              <a:t>E,</a:t>
            </a:r>
            <a:r>
              <a:rPr lang="en-US" sz="1200" b="0" kern="1200" dirty="0">
                <a:solidFill>
                  <a:schemeClr val="tx1"/>
                </a:solidFill>
                <a:latin typeface="+mn-lt"/>
                <a:ea typeface="ＭＳ Ｐゴシック" pitchFamily="-110" charset="-128"/>
                <a:cs typeface="ＭＳ Ｐゴシック" pitchFamily="-110" charset="-128"/>
              </a:rPr>
              <a:t> Initial rates of vesicle formation based on clay concentrations. </a:t>
            </a:r>
          </a:p>
          <a:p>
            <a:r>
              <a:rPr lang="en-US" dirty="0">
                <a:latin typeface="Calibri" charset="0"/>
                <a:ea typeface="ＭＳ Ｐゴシック" charset="0"/>
                <a:cs typeface="ＭＳ Ｐゴシック" charset="0"/>
              </a:rPr>
              <a:t>Talking point: Single-layered lipid structure with no central cavity, or lumen. 	 </a:t>
            </a:r>
          </a:p>
          <a:p>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FA7F917-F8DF-0247-972C-125E2ABA1BD7}" type="slidenum">
              <a:rPr lang="en-US" sz="1200"/>
              <a:pPr eaLnBrk="1" hangingPunct="1"/>
              <a:t>5</a:t>
            </a:fld>
            <a:endParaRPr 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latin typeface="+mn-lt"/>
                <a:ea typeface="ＭＳ Ｐゴシック" pitchFamily="-110" charset="-128"/>
                <a:cs typeface="ＭＳ Ｐゴシック" pitchFamily="-110" charset="-128"/>
              </a:rPr>
              <a:t>Figure 4.13</a:t>
            </a:r>
            <a:r>
              <a:rPr lang="en-US" sz="1200" b="0" kern="1200" dirty="0">
                <a:solidFill>
                  <a:schemeClr val="tx1"/>
                </a:solidFill>
                <a:latin typeface="+mn-lt"/>
                <a:ea typeface="ＭＳ Ｐゴシック" pitchFamily="-110" charset="-128"/>
                <a:cs typeface="ＭＳ Ｐゴシック" pitchFamily="-110" charset="-128"/>
              </a:rPr>
              <a:t> Changes in vesicle sizes. </a:t>
            </a:r>
            <a:r>
              <a:rPr lang="en-US" sz="1200" b="1" kern="1200" dirty="0">
                <a:solidFill>
                  <a:schemeClr val="tx1"/>
                </a:solidFill>
                <a:latin typeface="+mn-lt"/>
                <a:ea typeface="ＭＳ Ｐゴシック" pitchFamily="-110" charset="-128"/>
                <a:cs typeface="ＭＳ Ｐゴシック" pitchFamily="-110" charset="-128"/>
              </a:rPr>
              <a:t>A,</a:t>
            </a:r>
            <a:r>
              <a:rPr lang="en-US" sz="1200" b="0" kern="1200" dirty="0">
                <a:solidFill>
                  <a:schemeClr val="tx1"/>
                </a:solidFill>
                <a:latin typeface="+mn-lt"/>
                <a:ea typeface="ＭＳ Ｐゴシック" pitchFamily="-110" charset="-128"/>
                <a:cs typeface="ＭＳ Ｐゴシック" pitchFamily="-110" charset="-128"/>
              </a:rPr>
              <a:t> Small starting vesicles grew larger after the addition of micelles. </a:t>
            </a:r>
            <a:r>
              <a:rPr lang="en-US" sz="1200" b="1" kern="1200" dirty="0">
                <a:solidFill>
                  <a:schemeClr val="tx1"/>
                </a:solidFill>
                <a:latin typeface="+mn-lt"/>
                <a:ea typeface="ＭＳ Ｐゴシック" pitchFamily="-110" charset="-128"/>
                <a:cs typeface="ＭＳ Ｐゴシック" pitchFamily="-110" charset="-128"/>
              </a:rPr>
              <a:t>B,</a:t>
            </a:r>
            <a:r>
              <a:rPr lang="en-US" sz="1200" b="0" kern="1200" dirty="0">
                <a:solidFill>
                  <a:schemeClr val="tx1"/>
                </a:solidFill>
                <a:latin typeface="+mn-lt"/>
                <a:ea typeface="ＭＳ Ｐゴシック" pitchFamily="-110" charset="-128"/>
                <a:cs typeface="ＭＳ Ｐゴシック" pitchFamily="-110" charset="-128"/>
              </a:rPr>
              <a:t> Vesicles grew over time when the experiment was sampled periodically. </a:t>
            </a:r>
            <a:r>
              <a:rPr lang="en-US" sz="1200" b="1" kern="1200" dirty="0">
                <a:solidFill>
                  <a:schemeClr val="tx1"/>
                </a:solidFill>
                <a:latin typeface="+mn-lt"/>
                <a:ea typeface="ＭＳ Ｐゴシック" pitchFamily="-110" charset="-128"/>
                <a:cs typeface="ＭＳ Ｐゴシック" pitchFamily="-110" charset="-128"/>
              </a:rPr>
              <a:t>C,</a:t>
            </a:r>
            <a:r>
              <a:rPr lang="en-US" sz="1200" b="0" kern="1200" dirty="0">
                <a:solidFill>
                  <a:schemeClr val="tx1"/>
                </a:solidFill>
                <a:latin typeface="+mn-lt"/>
                <a:ea typeface="ＭＳ Ｐゴシック" pitchFamily="-110" charset="-128"/>
                <a:cs typeface="ＭＳ Ｐゴシック" pitchFamily="-110" charset="-128"/>
              </a:rPr>
              <a:t> Mean diameter plus standard deviation of four measurements demonstrates reproducibility of vesicle growth. </a:t>
            </a:r>
          </a:p>
          <a:p>
            <a:r>
              <a:rPr lang="en-US" dirty="0">
                <a:latin typeface="Calibri" charset="0"/>
                <a:ea typeface="ＭＳ Ｐゴシック" charset="0"/>
                <a:cs typeface="ＭＳ Ｐゴシック" charset="0"/>
              </a:rPr>
              <a:t>Talking point: Short term experiments accelerate natural condition. In nature, the time line could be much longer than people are willing to wait for experimental results. </a:t>
            </a:r>
          </a:p>
          <a:p>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7C6E580-6A17-764C-ABEC-FC2526AB2B5A}" type="slidenum">
              <a:rPr lang="en-US" sz="1200"/>
              <a:pPr eaLnBrk="1" hangingPunct="1"/>
              <a:t>32</a:t>
            </a:fld>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latin typeface="+mn-lt"/>
                <a:ea typeface="ＭＳ Ｐゴシック" pitchFamily="-110" charset="-128"/>
                <a:cs typeface="ＭＳ Ｐゴシック" pitchFamily="-110" charset="-128"/>
              </a:rPr>
              <a:t>Figure 4.13</a:t>
            </a:r>
            <a:r>
              <a:rPr lang="en-US" sz="1200" b="0" kern="1200" dirty="0">
                <a:solidFill>
                  <a:schemeClr val="tx1"/>
                </a:solidFill>
                <a:latin typeface="+mn-lt"/>
                <a:ea typeface="ＭＳ Ｐゴシック" pitchFamily="-110" charset="-128"/>
                <a:cs typeface="ＭＳ Ｐゴシック" pitchFamily="-110" charset="-128"/>
              </a:rPr>
              <a:t> Changes in vesicle sizes. </a:t>
            </a:r>
            <a:r>
              <a:rPr lang="en-US" sz="1200" b="1" kern="1200" dirty="0">
                <a:solidFill>
                  <a:schemeClr val="tx1"/>
                </a:solidFill>
                <a:latin typeface="+mn-lt"/>
                <a:ea typeface="ＭＳ Ｐゴシック" pitchFamily="-110" charset="-128"/>
                <a:cs typeface="ＭＳ Ｐゴシック" pitchFamily="-110" charset="-128"/>
              </a:rPr>
              <a:t>A,</a:t>
            </a:r>
            <a:r>
              <a:rPr lang="en-US" sz="1200" b="0" kern="1200" dirty="0">
                <a:solidFill>
                  <a:schemeClr val="tx1"/>
                </a:solidFill>
                <a:latin typeface="+mn-lt"/>
                <a:ea typeface="ＭＳ Ｐゴシック" pitchFamily="-110" charset="-128"/>
                <a:cs typeface="ＭＳ Ｐゴシック" pitchFamily="-110" charset="-128"/>
              </a:rPr>
              <a:t> Small starting vesicles grew larger after the addition of micelles. </a:t>
            </a:r>
            <a:r>
              <a:rPr lang="en-US" sz="1200" b="1" kern="1200" dirty="0">
                <a:solidFill>
                  <a:schemeClr val="tx1"/>
                </a:solidFill>
                <a:latin typeface="+mn-lt"/>
                <a:ea typeface="ＭＳ Ｐゴシック" pitchFamily="-110" charset="-128"/>
                <a:cs typeface="ＭＳ Ｐゴシック" pitchFamily="-110" charset="-128"/>
              </a:rPr>
              <a:t>B,</a:t>
            </a:r>
            <a:r>
              <a:rPr lang="en-US" sz="1200" b="0" kern="1200" dirty="0">
                <a:solidFill>
                  <a:schemeClr val="tx1"/>
                </a:solidFill>
                <a:latin typeface="+mn-lt"/>
                <a:ea typeface="ＭＳ Ｐゴシック" pitchFamily="-110" charset="-128"/>
                <a:cs typeface="ＭＳ Ｐゴシック" pitchFamily="-110" charset="-128"/>
              </a:rPr>
              <a:t> Vesicles grew over time when the experiment was sampled periodically. </a:t>
            </a:r>
            <a:r>
              <a:rPr lang="en-US" sz="1200" b="1" kern="1200" dirty="0">
                <a:solidFill>
                  <a:schemeClr val="tx1"/>
                </a:solidFill>
                <a:latin typeface="+mn-lt"/>
                <a:ea typeface="ＭＳ Ｐゴシック" pitchFamily="-110" charset="-128"/>
                <a:cs typeface="ＭＳ Ｐゴシック" pitchFamily="-110" charset="-128"/>
              </a:rPr>
              <a:t>C,</a:t>
            </a:r>
            <a:r>
              <a:rPr lang="en-US" sz="1200" b="0" kern="1200" dirty="0">
                <a:solidFill>
                  <a:schemeClr val="tx1"/>
                </a:solidFill>
                <a:latin typeface="+mn-lt"/>
                <a:ea typeface="ＭＳ Ｐゴシック" pitchFamily="-110" charset="-128"/>
                <a:cs typeface="ＭＳ Ｐゴシック" pitchFamily="-110" charset="-128"/>
              </a:rPr>
              <a:t> Mean diameter plus standard deviation of four measurements demonstrates reproducibility of vesicle growth. </a:t>
            </a:r>
          </a:p>
          <a:p>
            <a:r>
              <a:rPr lang="en-US" dirty="0">
                <a:latin typeface="Calibri" charset="0"/>
                <a:ea typeface="ＭＳ Ｐゴシック" charset="0"/>
                <a:cs typeface="ＭＳ Ｐゴシック" charset="0"/>
              </a:rPr>
              <a:t>Talking point: Final results from repeated trials of abiotic vesicle growth in size and number. </a:t>
            </a:r>
          </a:p>
          <a:p>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7C6E580-6A17-764C-ABEC-FC2526AB2B5A}" type="slidenum">
              <a:rPr lang="en-US" sz="1200"/>
              <a:pPr eaLnBrk="1" hangingPunct="1"/>
              <a:t>33</a:t>
            </a:fld>
            <a:endParaRPr 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latin typeface="+mn-lt"/>
                <a:ea typeface="ＭＳ Ｐゴシック" pitchFamily="-110" charset="-128"/>
                <a:cs typeface="ＭＳ Ｐゴシック" pitchFamily="-110" charset="-128"/>
              </a:rPr>
              <a:t>Figure 4.13</a:t>
            </a:r>
            <a:r>
              <a:rPr lang="en-US" sz="1200" b="0" kern="1200" dirty="0">
                <a:solidFill>
                  <a:schemeClr val="tx1"/>
                </a:solidFill>
                <a:latin typeface="+mn-lt"/>
                <a:ea typeface="ＭＳ Ｐゴシック" pitchFamily="-110" charset="-128"/>
                <a:cs typeface="ＭＳ Ｐゴシック" pitchFamily="-110" charset="-128"/>
              </a:rPr>
              <a:t> Changes in vesicle sizes. </a:t>
            </a:r>
            <a:r>
              <a:rPr lang="en-US" sz="1200" b="1" kern="1200" dirty="0">
                <a:solidFill>
                  <a:schemeClr val="tx1"/>
                </a:solidFill>
                <a:latin typeface="+mn-lt"/>
                <a:ea typeface="ＭＳ Ｐゴシック" pitchFamily="-110" charset="-128"/>
                <a:cs typeface="ＭＳ Ｐゴシック" pitchFamily="-110" charset="-128"/>
              </a:rPr>
              <a:t>A,</a:t>
            </a:r>
            <a:r>
              <a:rPr lang="en-US" sz="1200" b="0" kern="1200" dirty="0">
                <a:solidFill>
                  <a:schemeClr val="tx1"/>
                </a:solidFill>
                <a:latin typeface="+mn-lt"/>
                <a:ea typeface="ＭＳ Ｐゴシック" pitchFamily="-110" charset="-128"/>
                <a:cs typeface="ＭＳ Ｐゴシック" pitchFamily="-110" charset="-128"/>
              </a:rPr>
              <a:t> Small starting vesicles grew larger after the addition of micelles. </a:t>
            </a:r>
            <a:r>
              <a:rPr lang="en-US" sz="1200" b="1" kern="1200" dirty="0">
                <a:solidFill>
                  <a:schemeClr val="tx1"/>
                </a:solidFill>
                <a:latin typeface="+mn-lt"/>
                <a:ea typeface="ＭＳ Ｐゴシック" pitchFamily="-110" charset="-128"/>
                <a:cs typeface="ＭＳ Ｐゴシック" pitchFamily="-110" charset="-128"/>
              </a:rPr>
              <a:t>B,</a:t>
            </a:r>
            <a:r>
              <a:rPr lang="en-US" sz="1200" b="0" kern="1200" dirty="0">
                <a:solidFill>
                  <a:schemeClr val="tx1"/>
                </a:solidFill>
                <a:latin typeface="+mn-lt"/>
                <a:ea typeface="ＭＳ Ｐゴシック" pitchFamily="-110" charset="-128"/>
                <a:cs typeface="ＭＳ Ｐゴシック" pitchFamily="-110" charset="-128"/>
              </a:rPr>
              <a:t> Vesicles grew over time when the experiment was sampled periodically. </a:t>
            </a:r>
            <a:r>
              <a:rPr lang="en-US" sz="1200" b="1" kern="1200" dirty="0">
                <a:solidFill>
                  <a:schemeClr val="tx1"/>
                </a:solidFill>
                <a:latin typeface="+mn-lt"/>
                <a:ea typeface="ＭＳ Ｐゴシック" pitchFamily="-110" charset="-128"/>
                <a:cs typeface="ＭＳ Ｐゴシック" pitchFamily="-110" charset="-128"/>
              </a:rPr>
              <a:t>C,</a:t>
            </a:r>
            <a:r>
              <a:rPr lang="en-US" sz="1200" b="0" kern="1200" dirty="0">
                <a:solidFill>
                  <a:schemeClr val="tx1"/>
                </a:solidFill>
                <a:latin typeface="+mn-lt"/>
                <a:ea typeface="ＭＳ Ｐゴシック" pitchFamily="-110" charset="-128"/>
                <a:cs typeface="ＭＳ Ｐゴシック" pitchFamily="-110" charset="-128"/>
              </a:rPr>
              <a:t> Mean diameter plus standard deviation of four measurements demonstrates reproducibility of vesicle growth. </a:t>
            </a:r>
          </a:p>
          <a:p>
            <a:r>
              <a:rPr lang="en-US" dirty="0">
                <a:latin typeface="Calibri" charset="0"/>
                <a:ea typeface="ＭＳ Ｐゴシック" charset="0"/>
                <a:cs typeface="ＭＳ Ｐゴシック" charset="0"/>
              </a:rPr>
              <a:t>Talking point: Original diameter of vesicles before “feeding” them more lipids. </a:t>
            </a:r>
          </a:p>
          <a:p>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7C6E580-6A17-764C-ABEC-FC2526AB2B5A}" type="slidenum">
              <a:rPr lang="en-US" sz="1200"/>
              <a:pPr eaLnBrk="1" hangingPunct="1"/>
              <a:t>34</a:t>
            </a:fld>
            <a:endParaRPr 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latin typeface="+mn-lt"/>
                <a:ea typeface="ＭＳ Ｐゴシック" pitchFamily="-110" charset="-128"/>
                <a:cs typeface="ＭＳ Ｐゴシック" pitchFamily="-110" charset="-128"/>
              </a:rPr>
              <a:t>Figure 4.13</a:t>
            </a:r>
            <a:r>
              <a:rPr lang="en-US" sz="1200" b="0" kern="1200" dirty="0">
                <a:solidFill>
                  <a:schemeClr val="tx1"/>
                </a:solidFill>
                <a:latin typeface="+mn-lt"/>
                <a:ea typeface="ＭＳ Ｐゴシック" pitchFamily="-110" charset="-128"/>
                <a:cs typeface="ＭＳ Ｐゴシック" pitchFamily="-110" charset="-128"/>
              </a:rPr>
              <a:t> Changes in vesicle sizes. </a:t>
            </a:r>
            <a:r>
              <a:rPr lang="en-US" sz="1200" b="1" kern="1200" dirty="0">
                <a:solidFill>
                  <a:schemeClr val="tx1"/>
                </a:solidFill>
                <a:latin typeface="+mn-lt"/>
                <a:ea typeface="ＭＳ Ｐゴシック" pitchFamily="-110" charset="-128"/>
                <a:cs typeface="ＭＳ Ｐゴシック" pitchFamily="-110" charset="-128"/>
              </a:rPr>
              <a:t>A,</a:t>
            </a:r>
            <a:r>
              <a:rPr lang="en-US" sz="1200" b="0" kern="1200" dirty="0">
                <a:solidFill>
                  <a:schemeClr val="tx1"/>
                </a:solidFill>
                <a:latin typeface="+mn-lt"/>
                <a:ea typeface="ＭＳ Ｐゴシック" pitchFamily="-110" charset="-128"/>
                <a:cs typeface="ＭＳ Ｐゴシック" pitchFamily="-110" charset="-128"/>
              </a:rPr>
              <a:t> Small starting vesicles grew larger after the addition of micelles. </a:t>
            </a:r>
            <a:r>
              <a:rPr lang="en-US" sz="1200" b="1" kern="1200" dirty="0">
                <a:solidFill>
                  <a:schemeClr val="tx1"/>
                </a:solidFill>
                <a:latin typeface="+mn-lt"/>
                <a:ea typeface="ＭＳ Ｐゴシック" pitchFamily="-110" charset="-128"/>
                <a:cs typeface="ＭＳ Ｐゴシック" pitchFamily="-110" charset="-128"/>
              </a:rPr>
              <a:t>B,</a:t>
            </a:r>
            <a:r>
              <a:rPr lang="en-US" sz="1200" b="0" kern="1200" dirty="0">
                <a:solidFill>
                  <a:schemeClr val="tx1"/>
                </a:solidFill>
                <a:latin typeface="+mn-lt"/>
                <a:ea typeface="ＭＳ Ｐゴシック" pitchFamily="-110" charset="-128"/>
                <a:cs typeface="ＭＳ Ｐゴシック" pitchFamily="-110" charset="-128"/>
              </a:rPr>
              <a:t> Vesicles grew over time when the experiment was sampled periodically. </a:t>
            </a:r>
            <a:r>
              <a:rPr lang="en-US" sz="1200" b="1" kern="1200" dirty="0">
                <a:solidFill>
                  <a:schemeClr val="tx1"/>
                </a:solidFill>
                <a:latin typeface="+mn-lt"/>
                <a:ea typeface="ＭＳ Ｐゴシック" pitchFamily="-110" charset="-128"/>
                <a:cs typeface="ＭＳ Ｐゴシック" pitchFamily="-110" charset="-128"/>
              </a:rPr>
              <a:t>C,</a:t>
            </a:r>
            <a:r>
              <a:rPr lang="en-US" sz="1200" b="0" kern="1200" dirty="0">
                <a:solidFill>
                  <a:schemeClr val="tx1"/>
                </a:solidFill>
                <a:latin typeface="+mn-lt"/>
                <a:ea typeface="ＭＳ Ｐゴシック" pitchFamily="-110" charset="-128"/>
                <a:cs typeface="ＭＳ Ｐゴシック" pitchFamily="-110" charset="-128"/>
              </a:rPr>
              <a:t> Mean diameter plus standard deviation of four measurements demonstrates reproducibility of vesicle growth. </a:t>
            </a:r>
          </a:p>
          <a:p>
            <a:r>
              <a:rPr lang="en-US" dirty="0">
                <a:latin typeface="Calibri" charset="0"/>
                <a:ea typeface="ＭＳ Ｐゴシック" charset="0"/>
                <a:cs typeface="ＭＳ Ｐゴシック" charset="0"/>
              </a:rPr>
              <a:t>Talking point: Size of vesicles after “feeding”. The abiotic vesicles grew from ~100 nm diameter to ~150 nm diameter. </a:t>
            </a:r>
          </a:p>
          <a:p>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7C6E580-6A17-764C-ABEC-FC2526AB2B5A}" type="slidenum">
              <a:rPr lang="en-US" sz="1200"/>
              <a:pPr eaLnBrk="1" hangingPunct="1"/>
              <a:t>35</a:t>
            </a:fld>
            <a:endParaRPr 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latin typeface="+mn-lt"/>
                <a:ea typeface="ＭＳ Ｐゴシック" pitchFamily="-110" charset="-128"/>
                <a:cs typeface="ＭＳ Ｐゴシック" pitchFamily="-110" charset="-128"/>
              </a:rPr>
              <a:t>Figure 4.13</a:t>
            </a:r>
            <a:r>
              <a:rPr lang="en-US" sz="1200" b="0" kern="1200" dirty="0">
                <a:solidFill>
                  <a:schemeClr val="tx1"/>
                </a:solidFill>
                <a:latin typeface="+mn-lt"/>
                <a:ea typeface="ＭＳ Ｐゴシック" pitchFamily="-110" charset="-128"/>
                <a:cs typeface="ＭＳ Ｐゴシック" pitchFamily="-110" charset="-128"/>
              </a:rPr>
              <a:t> Changes in vesicle sizes. </a:t>
            </a:r>
            <a:r>
              <a:rPr lang="en-US" sz="1200" b="1" kern="1200" dirty="0">
                <a:solidFill>
                  <a:schemeClr val="tx1"/>
                </a:solidFill>
                <a:latin typeface="+mn-lt"/>
                <a:ea typeface="ＭＳ Ｐゴシック" pitchFamily="-110" charset="-128"/>
                <a:cs typeface="ＭＳ Ｐゴシック" pitchFamily="-110" charset="-128"/>
              </a:rPr>
              <a:t>A,</a:t>
            </a:r>
            <a:r>
              <a:rPr lang="en-US" sz="1200" b="0" kern="1200" dirty="0">
                <a:solidFill>
                  <a:schemeClr val="tx1"/>
                </a:solidFill>
                <a:latin typeface="+mn-lt"/>
                <a:ea typeface="ＭＳ Ｐゴシック" pitchFamily="-110" charset="-128"/>
                <a:cs typeface="ＭＳ Ｐゴシック" pitchFamily="-110" charset="-128"/>
              </a:rPr>
              <a:t> Small starting vesicles grew larger after the addition of micelles. </a:t>
            </a:r>
            <a:r>
              <a:rPr lang="en-US" sz="1200" b="1" kern="1200" dirty="0">
                <a:solidFill>
                  <a:schemeClr val="tx1"/>
                </a:solidFill>
                <a:latin typeface="+mn-lt"/>
                <a:ea typeface="ＭＳ Ｐゴシック" pitchFamily="-110" charset="-128"/>
                <a:cs typeface="ＭＳ Ｐゴシック" pitchFamily="-110" charset="-128"/>
              </a:rPr>
              <a:t>B,</a:t>
            </a:r>
            <a:r>
              <a:rPr lang="en-US" sz="1200" b="0" kern="1200" dirty="0">
                <a:solidFill>
                  <a:schemeClr val="tx1"/>
                </a:solidFill>
                <a:latin typeface="+mn-lt"/>
                <a:ea typeface="ＭＳ Ｐゴシック" pitchFamily="-110" charset="-128"/>
                <a:cs typeface="ＭＳ Ｐゴシック" pitchFamily="-110" charset="-128"/>
              </a:rPr>
              <a:t> Vesicles grew over time when the experiment was sampled periodically. </a:t>
            </a:r>
            <a:r>
              <a:rPr lang="en-US" sz="1200" b="1" kern="1200" dirty="0">
                <a:solidFill>
                  <a:schemeClr val="tx1"/>
                </a:solidFill>
                <a:latin typeface="+mn-lt"/>
                <a:ea typeface="ＭＳ Ｐゴシック" pitchFamily="-110" charset="-128"/>
                <a:cs typeface="ＭＳ Ｐゴシック" pitchFamily="-110" charset="-128"/>
              </a:rPr>
              <a:t>C,</a:t>
            </a:r>
            <a:r>
              <a:rPr lang="en-US" sz="1200" b="0" kern="1200" dirty="0">
                <a:solidFill>
                  <a:schemeClr val="tx1"/>
                </a:solidFill>
                <a:latin typeface="+mn-lt"/>
                <a:ea typeface="ＭＳ Ｐゴシック" pitchFamily="-110" charset="-128"/>
                <a:cs typeface="ＭＳ Ｐゴシック" pitchFamily="-110" charset="-128"/>
              </a:rPr>
              <a:t> Mean diameter plus standard deviation of four measurements demonstrates reproducibility of vesicle growth. </a:t>
            </a:r>
          </a:p>
          <a:p>
            <a:r>
              <a:rPr lang="en-US" dirty="0">
                <a:latin typeface="Calibri" charset="0"/>
                <a:ea typeface="ＭＳ Ｐゴシック" charset="0"/>
                <a:cs typeface="ＭＳ Ｐゴシック" charset="0"/>
              </a:rPr>
              <a:t>Talking point: Size of vesicles after “feeding”. The abiotic vesicles grew from ~100 nm diameter to ~150 nm diameter. </a:t>
            </a:r>
          </a:p>
          <a:p>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7C6E580-6A17-764C-ABEC-FC2526AB2B5A}" type="slidenum">
              <a:rPr lang="en-US" sz="1200"/>
              <a:pPr eaLnBrk="1" hangingPunct="1"/>
              <a:t>36</a:t>
            </a:fld>
            <a:endParaRPr 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latin typeface="+mn-lt"/>
                <a:ea typeface="ＭＳ Ｐゴシック" pitchFamily="-110" charset="-128"/>
                <a:cs typeface="ＭＳ Ｐゴシック" pitchFamily="-110" charset="-128"/>
              </a:rPr>
              <a:t>Figure 4.13</a:t>
            </a:r>
            <a:r>
              <a:rPr lang="en-US" sz="1200" b="0" kern="1200" dirty="0">
                <a:solidFill>
                  <a:schemeClr val="tx1"/>
                </a:solidFill>
                <a:latin typeface="+mn-lt"/>
                <a:ea typeface="ＭＳ Ｐゴシック" pitchFamily="-110" charset="-128"/>
                <a:cs typeface="ＭＳ Ｐゴシック" pitchFamily="-110" charset="-128"/>
              </a:rPr>
              <a:t> Changes in vesicle sizes. </a:t>
            </a:r>
            <a:r>
              <a:rPr lang="en-US" sz="1200" b="1" kern="1200" dirty="0">
                <a:solidFill>
                  <a:schemeClr val="tx1"/>
                </a:solidFill>
                <a:latin typeface="+mn-lt"/>
                <a:ea typeface="ＭＳ Ｐゴシック" pitchFamily="-110" charset="-128"/>
                <a:cs typeface="ＭＳ Ｐゴシック" pitchFamily="-110" charset="-128"/>
              </a:rPr>
              <a:t>A,</a:t>
            </a:r>
            <a:r>
              <a:rPr lang="en-US" sz="1200" b="0" kern="1200" dirty="0">
                <a:solidFill>
                  <a:schemeClr val="tx1"/>
                </a:solidFill>
                <a:latin typeface="+mn-lt"/>
                <a:ea typeface="ＭＳ Ｐゴシック" pitchFamily="-110" charset="-128"/>
                <a:cs typeface="ＭＳ Ｐゴシック" pitchFamily="-110" charset="-128"/>
              </a:rPr>
              <a:t> Small starting vesicles grew larger after the addition of micelles. </a:t>
            </a:r>
            <a:r>
              <a:rPr lang="en-US" sz="1200" b="1" kern="1200" dirty="0">
                <a:solidFill>
                  <a:schemeClr val="tx1"/>
                </a:solidFill>
                <a:latin typeface="+mn-lt"/>
                <a:ea typeface="ＭＳ Ｐゴシック" pitchFamily="-110" charset="-128"/>
                <a:cs typeface="ＭＳ Ｐゴシック" pitchFamily="-110" charset="-128"/>
              </a:rPr>
              <a:t>B,</a:t>
            </a:r>
            <a:r>
              <a:rPr lang="en-US" sz="1200" b="0" kern="1200" dirty="0">
                <a:solidFill>
                  <a:schemeClr val="tx1"/>
                </a:solidFill>
                <a:latin typeface="+mn-lt"/>
                <a:ea typeface="ＭＳ Ｐゴシック" pitchFamily="-110" charset="-128"/>
                <a:cs typeface="ＭＳ Ｐゴシック" pitchFamily="-110" charset="-128"/>
              </a:rPr>
              <a:t> Vesicles grew over time when the experiment was sampled periodically. </a:t>
            </a:r>
            <a:r>
              <a:rPr lang="en-US" sz="1200" b="1" kern="1200" dirty="0">
                <a:solidFill>
                  <a:schemeClr val="tx1"/>
                </a:solidFill>
                <a:latin typeface="+mn-lt"/>
                <a:ea typeface="ＭＳ Ｐゴシック" pitchFamily="-110" charset="-128"/>
                <a:cs typeface="ＭＳ Ｐゴシック" pitchFamily="-110" charset="-128"/>
              </a:rPr>
              <a:t>C,</a:t>
            </a:r>
            <a:r>
              <a:rPr lang="en-US" sz="1200" b="0" kern="1200" dirty="0">
                <a:solidFill>
                  <a:schemeClr val="tx1"/>
                </a:solidFill>
                <a:latin typeface="+mn-lt"/>
                <a:ea typeface="ＭＳ Ｐゴシック" pitchFamily="-110" charset="-128"/>
                <a:cs typeface="ＭＳ Ｐゴシック" pitchFamily="-110" charset="-128"/>
              </a:rPr>
              <a:t> Mean diameter plus standard deviation of four measurements demonstrates reproducibility of vesicle growth. </a:t>
            </a:r>
          </a:p>
          <a:p>
            <a:r>
              <a:rPr lang="en-US" dirty="0">
                <a:latin typeface="Calibri" charset="0"/>
                <a:ea typeface="ＭＳ Ｐゴシック" charset="0"/>
                <a:cs typeface="ＭＳ Ｐゴシック" charset="0"/>
              </a:rPr>
              <a:t>Talking point: Vesicles lost about 50% in diameter or radius. This loss is linear. </a:t>
            </a:r>
          </a:p>
          <a:p>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7C6E580-6A17-764C-ABEC-FC2526AB2B5A}" type="slidenum">
              <a:rPr lang="en-US" sz="1200"/>
              <a:pPr eaLnBrk="1" hangingPunct="1"/>
              <a:t>37</a:t>
            </a:fld>
            <a:endParaRPr 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latin typeface="+mn-lt"/>
                <a:ea typeface="ＭＳ Ｐゴシック" pitchFamily="-110" charset="-128"/>
                <a:cs typeface="ＭＳ Ｐゴシック" pitchFamily="-110" charset="-128"/>
              </a:rPr>
              <a:t>Figure 4.13</a:t>
            </a:r>
            <a:r>
              <a:rPr lang="en-US" sz="1200" b="0" kern="1200" dirty="0">
                <a:solidFill>
                  <a:schemeClr val="tx1"/>
                </a:solidFill>
                <a:latin typeface="+mn-lt"/>
                <a:ea typeface="ＭＳ Ｐゴシック" pitchFamily="-110" charset="-128"/>
                <a:cs typeface="ＭＳ Ｐゴシック" pitchFamily="-110" charset="-128"/>
              </a:rPr>
              <a:t> Changes in vesicle sizes. </a:t>
            </a:r>
            <a:r>
              <a:rPr lang="en-US" sz="1200" b="1" kern="1200" dirty="0">
                <a:solidFill>
                  <a:schemeClr val="tx1"/>
                </a:solidFill>
                <a:latin typeface="+mn-lt"/>
                <a:ea typeface="ＭＳ Ｐゴシック" pitchFamily="-110" charset="-128"/>
                <a:cs typeface="ＭＳ Ｐゴシック" pitchFamily="-110" charset="-128"/>
              </a:rPr>
              <a:t>A,</a:t>
            </a:r>
            <a:r>
              <a:rPr lang="en-US" sz="1200" b="0" kern="1200" dirty="0">
                <a:solidFill>
                  <a:schemeClr val="tx1"/>
                </a:solidFill>
                <a:latin typeface="+mn-lt"/>
                <a:ea typeface="ＭＳ Ｐゴシック" pitchFamily="-110" charset="-128"/>
                <a:cs typeface="ＭＳ Ｐゴシック" pitchFamily="-110" charset="-128"/>
              </a:rPr>
              <a:t> Small starting vesicles grew larger after the addition of micelles. </a:t>
            </a:r>
            <a:r>
              <a:rPr lang="en-US" sz="1200" b="1" kern="1200" dirty="0">
                <a:solidFill>
                  <a:schemeClr val="tx1"/>
                </a:solidFill>
                <a:latin typeface="+mn-lt"/>
                <a:ea typeface="ＭＳ Ｐゴシック" pitchFamily="-110" charset="-128"/>
                <a:cs typeface="ＭＳ Ｐゴシック" pitchFamily="-110" charset="-128"/>
              </a:rPr>
              <a:t>B,</a:t>
            </a:r>
            <a:r>
              <a:rPr lang="en-US" sz="1200" b="0" kern="1200" dirty="0">
                <a:solidFill>
                  <a:schemeClr val="tx1"/>
                </a:solidFill>
                <a:latin typeface="+mn-lt"/>
                <a:ea typeface="ＭＳ Ｐゴシック" pitchFamily="-110" charset="-128"/>
                <a:cs typeface="ＭＳ Ｐゴシック" pitchFamily="-110" charset="-128"/>
              </a:rPr>
              <a:t> Vesicles grew over time when the experiment was sampled periodically. </a:t>
            </a:r>
            <a:r>
              <a:rPr lang="en-US" sz="1200" b="1" kern="1200" dirty="0">
                <a:solidFill>
                  <a:schemeClr val="tx1"/>
                </a:solidFill>
                <a:latin typeface="+mn-lt"/>
                <a:ea typeface="ＭＳ Ｐゴシック" pitchFamily="-110" charset="-128"/>
                <a:cs typeface="ＭＳ Ｐゴシック" pitchFamily="-110" charset="-128"/>
              </a:rPr>
              <a:t>C,</a:t>
            </a:r>
            <a:r>
              <a:rPr lang="en-US" sz="1200" b="0" kern="1200" dirty="0">
                <a:solidFill>
                  <a:schemeClr val="tx1"/>
                </a:solidFill>
                <a:latin typeface="+mn-lt"/>
                <a:ea typeface="ＭＳ Ｐゴシック" pitchFamily="-110" charset="-128"/>
                <a:cs typeface="ＭＳ Ｐゴシック" pitchFamily="-110" charset="-128"/>
              </a:rPr>
              <a:t> Mean diameter plus standard deviation of four measurements demonstrates reproducibility of vesicle growth. </a:t>
            </a:r>
          </a:p>
          <a:p>
            <a:r>
              <a:rPr lang="en-US" dirty="0">
                <a:latin typeface="Calibri" charset="0"/>
                <a:ea typeface="ＭＳ Ｐゴシック" charset="0"/>
                <a:cs typeface="ＭＳ Ｐゴシック" charset="0"/>
              </a:rPr>
              <a:t>Talking point: Abiotic growth and reproduction was repeated 4 additional times to demonstrate the observations were not due to simply good luck. </a:t>
            </a:r>
          </a:p>
          <a:p>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7C6E580-6A17-764C-ABEC-FC2526AB2B5A}" type="slidenum">
              <a:rPr lang="en-US" sz="1200"/>
              <a:pPr eaLnBrk="1" hangingPunct="1"/>
              <a:t>38</a:t>
            </a:fld>
            <a:endParaRPr 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24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lvl="0"/>
            <a:r>
              <a:rPr lang="en-US" sz="1200" b="1" dirty="0">
                <a:latin typeface="Times New Roman" charset="0"/>
                <a:ea typeface="ＭＳ Ｐゴシック" charset="0"/>
                <a:cs typeface="Times New Roman" charset="0"/>
              </a:rPr>
              <a:t>IQ #13</a:t>
            </a:r>
            <a:r>
              <a:rPr lang="en-US" sz="1200" dirty="0">
                <a:latin typeface="Times New Roman" charset="0"/>
                <a:ea typeface="ＭＳ Ｐゴシック" charset="0"/>
                <a:cs typeface="Times New Roman" charset="0"/>
              </a:rPr>
              <a:t> </a:t>
            </a:r>
            <a:r>
              <a:rPr lang="en-US" sz="1200" kern="1200" dirty="0">
                <a:solidFill>
                  <a:schemeClr val="tx1"/>
                </a:solidFill>
                <a:latin typeface="+mn-lt"/>
                <a:ea typeface="ＭＳ Ｐゴシック" pitchFamily="-110" charset="-128"/>
                <a:cs typeface="ＭＳ Ｐゴシック" pitchFamily="-110" charset="-128"/>
              </a:rPr>
              <a:t>As a vesicle grows in size, its volume and surface area change at different rates. Calculate the volumes and surface areas for the two major size classes of vesicles in Figure 4.13A. Use the highest point in the two graphs to estimate the radii for the two populations of vesicles. The formula for the surface area of a sphere is 4π r</a:t>
            </a:r>
            <a:r>
              <a:rPr lang="en-US" sz="1200" kern="1200" baseline="30000" dirty="0">
                <a:solidFill>
                  <a:schemeClr val="tx1"/>
                </a:solidFill>
                <a:latin typeface="+mn-lt"/>
                <a:ea typeface="ＭＳ Ｐゴシック" pitchFamily="-110" charset="-128"/>
                <a:cs typeface="ＭＳ Ｐゴシック" pitchFamily="-110" charset="-128"/>
              </a:rPr>
              <a:t>2</a:t>
            </a:r>
            <a:r>
              <a:rPr lang="en-US" sz="1200" kern="1200" baseline="0" dirty="0">
                <a:solidFill>
                  <a:schemeClr val="tx1"/>
                </a:solidFill>
                <a:latin typeface="+mn-lt"/>
                <a:ea typeface="ＭＳ Ｐゴシック" pitchFamily="-110" charset="-128"/>
                <a:cs typeface="ＭＳ Ｐゴシック" pitchFamily="-110" charset="-128"/>
              </a:rPr>
              <a:t>, and the formula for the volume of a sphere is 4/3 π r</a:t>
            </a:r>
            <a:r>
              <a:rPr lang="en-US" sz="1200" kern="1200" baseline="30000" dirty="0">
                <a:solidFill>
                  <a:schemeClr val="tx1"/>
                </a:solidFill>
                <a:latin typeface="+mn-lt"/>
                <a:ea typeface="ＭＳ Ｐゴシック" pitchFamily="-110" charset="-128"/>
                <a:cs typeface="ＭＳ Ｐゴシック" pitchFamily="-110" charset="-128"/>
              </a:rPr>
              <a:t>3</a:t>
            </a:r>
            <a:r>
              <a:rPr lang="en-US" sz="1200" kern="1200" baseline="0" dirty="0">
                <a:solidFill>
                  <a:schemeClr val="tx1"/>
                </a:solidFill>
                <a:latin typeface="+mn-lt"/>
                <a:ea typeface="ＭＳ Ｐゴシック" pitchFamily="-110" charset="-128"/>
                <a:cs typeface="ＭＳ Ｐゴシック" pitchFamily="-110" charset="-128"/>
              </a:rPr>
              <a:t>. Calculate the percent change in vesicle radius, surface area and volume. You should complete this table: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latin typeface="Calibri" charset="0"/>
                <a:ea typeface="ＭＳ Ｐゴシック" charset="0"/>
                <a:cs typeface="ＭＳ Ｐゴシック" charset="0"/>
              </a:rPr>
              <a:t>Talking point: The mathematics of vesicle growth leads to an interesting discovery. </a:t>
            </a:r>
          </a:p>
          <a:p>
            <a:pPr lvl="0"/>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1024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2CC5E97-8FC7-4A43-A90A-515D0A97C287}" type="slidenum">
              <a:rPr lang="en-US" sz="1200"/>
              <a:pPr eaLnBrk="1" hangingPunct="1"/>
              <a:t>39</a:t>
            </a:fld>
            <a:endParaRPr 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24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lvl="0"/>
            <a:r>
              <a:rPr lang="en-US" sz="1200" b="1" dirty="0">
                <a:latin typeface="Times New Roman" charset="0"/>
                <a:ea typeface="ＭＳ Ｐゴシック" charset="0"/>
                <a:cs typeface="Times New Roman" charset="0"/>
              </a:rPr>
              <a:t>IQ #13</a:t>
            </a:r>
            <a:r>
              <a:rPr lang="en-US" sz="1200" dirty="0">
                <a:latin typeface="Times New Roman" charset="0"/>
                <a:ea typeface="ＭＳ Ｐゴシック" charset="0"/>
                <a:cs typeface="Times New Roman" charset="0"/>
              </a:rPr>
              <a:t> </a:t>
            </a:r>
            <a:r>
              <a:rPr lang="en-US" sz="1200" kern="1200" dirty="0">
                <a:solidFill>
                  <a:schemeClr val="tx1"/>
                </a:solidFill>
                <a:latin typeface="+mn-lt"/>
                <a:ea typeface="ＭＳ Ｐゴシック" pitchFamily="-110" charset="-128"/>
                <a:cs typeface="ＭＳ Ｐゴシック" pitchFamily="-110" charset="-128"/>
              </a:rPr>
              <a:t>As a vesicle grows in size, its volume and surface area change at different rates. Calculate the volumes and surface areas for the two major size classes of vesicles in Figure 4.13A. Use the highest point in the two graphs to estimate the radii for the two populations of vesicles. The formula for the surface area of a sphere is 4π r</a:t>
            </a:r>
            <a:r>
              <a:rPr lang="en-US" sz="1200" kern="1200" baseline="30000" dirty="0">
                <a:solidFill>
                  <a:schemeClr val="tx1"/>
                </a:solidFill>
                <a:latin typeface="+mn-lt"/>
                <a:ea typeface="ＭＳ Ｐゴシック" pitchFamily="-110" charset="-128"/>
                <a:cs typeface="ＭＳ Ｐゴシック" pitchFamily="-110" charset="-128"/>
              </a:rPr>
              <a:t>2</a:t>
            </a:r>
            <a:r>
              <a:rPr lang="en-US" sz="1200" kern="1200" baseline="0" dirty="0">
                <a:solidFill>
                  <a:schemeClr val="tx1"/>
                </a:solidFill>
                <a:latin typeface="+mn-lt"/>
                <a:ea typeface="ＭＳ Ｐゴシック" pitchFamily="-110" charset="-128"/>
                <a:cs typeface="ＭＳ Ｐゴシック" pitchFamily="-110" charset="-128"/>
              </a:rPr>
              <a:t>, and the formula for the volume of a sphere is 4/3 π r</a:t>
            </a:r>
            <a:r>
              <a:rPr lang="en-US" sz="1200" kern="1200" baseline="30000" dirty="0">
                <a:solidFill>
                  <a:schemeClr val="tx1"/>
                </a:solidFill>
                <a:latin typeface="+mn-lt"/>
                <a:ea typeface="ＭＳ Ｐゴシック" pitchFamily="-110" charset="-128"/>
                <a:cs typeface="ＭＳ Ｐゴシック" pitchFamily="-110" charset="-128"/>
              </a:rPr>
              <a:t>3</a:t>
            </a:r>
            <a:r>
              <a:rPr lang="en-US" sz="1200" kern="1200" baseline="0" dirty="0">
                <a:solidFill>
                  <a:schemeClr val="tx1"/>
                </a:solidFill>
                <a:latin typeface="+mn-lt"/>
                <a:ea typeface="ＭＳ Ｐゴシック" pitchFamily="-110" charset="-128"/>
                <a:cs typeface="ＭＳ Ｐゴシック" pitchFamily="-110" charset="-128"/>
              </a:rPr>
              <a:t>. Calculate the percent change in vesicle radius, surface area and volume. You should complete this table: </a:t>
            </a:r>
          </a:p>
          <a:p>
            <a:r>
              <a:rPr lang="en-US" dirty="0">
                <a:latin typeface="Calibri" charset="0"/>
                <a:ea typeface="ＭＳ Ｐゴシック" charset="0"/>
                <a:cs typeface="ＭＳ Ｐゴシック" charset="0"/>
              </a:rPr>
              <a:t>Talking point: Estimated radius of vesicles before and after “consuming” lipids. Could do the same for data in Figure 4.13. </a:t>
            </a:r>
          </a:p>
          <a:p>
            <a:pPr lvl="0"/>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1024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2CC5E97-8FC7-4A43-A90A-515D0A97C287}" type="slidenum">
              <a:rPr lang="en-US" sz="1200"/>
              <a:pPr eaLnBrk="1" hangingPunct="1"/>
              <a:t>40</a:t>
            </a:fld>
            <a:endParaRPr 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24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lvl="0"/>
            <a:r>
              <a:rPr lang="en-US" sz="1200" b="1" dirty="0">
                <a:latin typeface="Times New Roman" charset="0"/>
                <a:ea typeface="ＭＳ Ｐゴシック" charset="0"/>
                <a:cs typeface="Times New Roman" charset="0"/>
              </a:rPr>
              <a:t>IQ #13</a:t>
            </a:r>
            <a:r>
              <a:rPr lang="en-US" sz="1200" dirty="0">
                <a:latin typeface="Times New Roman" charset="0"/>
                <a:ea typeface="ＭＳ Ｐゴシック" charset="0"/>
                <a:cs typeface="Times New Roman" charset="0"/>
              </a:rPr>
              <a:t> </a:t>
            </a:r>
            <a:r>
              <a:rPr lang="en-US" sz="1200" kern="1200" dirty="0">
                <a:solidFill>
                  <a:schemeClr val="tx1"/>
                </a:solidFill>
                <a:latin typeface="+mn-lt"/>
                <a:ea typeface="ＭＳ Ｐゴシック" pitchFamily="-110" charset="-128"/>
                <a:cs typeface="ＭＳ Ｐゴシック" pitchFamily="-110" charset="-128"/>
              </a:rPr>
              <a:t>As a vesicle grows in size, its volume and surface area change at different rates. Calculate the volumes and surface areas for the two major size classes of vesicles in Figure 4.13A. Use the highest point in the two graphs to estimate the radii for the two populations of vesicles. The formula for the surface area of a sphere is 4π r</a:t>
            </a:r>
            <a:r>
              <a:rPr lang="en-US" sz="1200" kern="1200" baseline="30000" dirty="0">
                <a:solidFill>
                  <a:schemeClr val="tx1"/>
                </a:solidFill>
                <a:latin typeface="+mn-lt"/>
                <a:ea typeface="ＭＳ Ｐゴシック" pitchFamily="-110" charset="-128"/>
                <a:cs typeface="ＭＳ Ｐゴシック" pitchFamily="-110" charset="-128"/>
              </a:rPr>
              <a:t>2</a:t>
            </a:r>
            <a:r>
              <a:rPr lang="en-US" sz="1200" kern="1200" baseline="0" dirty="0">
                <a:solidFill>
                  <a:schemeClr val="tx1"/>
                </a:solidFill>
                <a:latin typeface="+mn-lt"/>
                <a:ea typeface="ＭＳ Ｐゴシック" pitchFamily="-110" charset="-128"/>
                <a:cs typeface="ＭＳ Ｐゴシック" pitchFamily="-110" charset="-128"/>
              </a:rPr>
              <a:t>, and the formula for the volume of a sphere is 4/3 π r</a:t>
            </a:r>
            <a:r>
              <a:rPr lang="en-US" sz="1200" kern="1200" baseline="30000" dirty="0">
                <a:solidFill>
                  <a:schemeClr val="tx1"/>
                </a:solidFill>
                <a:latin typeface="+mn-lt"/>
                <a:ea typeface="ＭＳ Ｐゴシック" pitchFamily="-110" charset="-128"/>
                <a:cs typeface="ＭＳ Ｐゴシック" pitchFamily="-110" charset="-128"/>
              </a:rPr>
              <a:t>3</a:t>
            </a:r>
            <a:r>
              <a:rPr lang="en-US" sz="1200" kern="1200" baseline="0" dirty="0">
                <a:solidFill>
                  <a:schemeClr val="tx1"/>
                </a:solidFill>
                <a:latin typeface="+mn-lt"/>
                <a:ea typeface="ＭＳ Ｐゴシック" pitchFamily="-110" charset="-128"/>
                <a:cs typeface="ＭＳ Ｐゴシック" pitchFamily="-110" charset="-128"/>
              </a:rPr>
              <a:t>. Calculate the percent change in vesicle radius, surface area and volume. You should complete this table: </a:t>
            </a:r>
          </a:p>
          <a:p>
            <a:r>
              <a:rPr lang="en-US" dirty="0">
                <a:latin typeface="Calibri" charset="0"/>
                <a:ea typeface="ＭＳ Ｐゴシック" charset="0"/>
                <a:cs typeface="ＭＳ Ｐゴシック" charset="0"/>
              </a:rPr>
              <a:t>Talking point: Calculated surface areas of vesicles before and after “consuming” lipids. Could do the same for data in Figure 4.13. Surface area grows with the square of the radius. </a:t>
            </a:r>
          </a:p>
          <a:p>
            <a:pPr lvl="0"/>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1024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2CC5E97-8FC7-4A43-A90A-515D0A97C287}" type="slidenum">
              <a:rPr lang="en-US" sz="1200"/>
              <a:pPr eaLnBrk="1" hangingPunct="1"/>
              <a:t>41</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latin typeface="+mn-lt"/>
                <a:ea typeface="ＭＳ Ｐゴシック" pitchFamily="-110" charset="-128"/>
                <a:cs typeface="ＭＳ Ｐゴシック" pitchFamily="-110" charset="-128"/>
              </a:rPr>
              <a:t>Figure 4.11</a:t>
            </a:r>
            <a:r>
              <a:rPr lang="en-US" sz="1200" b="0" kern="1200" dirty="0">
                <a:solidFill>
                  <a:schemeClr val="tx1"/>
                </a:solidFill>
                <a:latin typeface="+mn-lt"/>
                <a:ea typeface="ＭＳ Ｐゴシック" pitchFamily="-110" charset="-128"/>
                <a:cs typeface="ＭＳ Ｐゴシック" pitchFamily="-110" charset="-128"/>
              </a:rPr>
              <a:t> Fatty acid structures and vesicle formation rates. </a:t>
            </a:r>
            <a:r>
              <a:rPr lang="en-US" sz="1200" b="1" kern="1200" dirty="0">
                <a:solidFill>
                  <a:schemeClr val="tx1"/>
                </a:solidFill>
                <a:latin typeface="+mn-lt"/>
                <a:ea typeface="ＭＳ Ｐゴシック" pitchFamily="-110" charset="-128"/>
                <a:cs typeface="ＭＳ Ｐゴシック" pitchFamily="-110" charset="-128"/>
              </a:rPr>
              <a:t>A,</a:t>
            </a:r>
            <a:r>
              <a:rPr lang="en-US" sz="1200" b="0" kern="1200" dirty="0">
                <a:solidFill>
                  <a:schemeClr val="tx1"/>
                </a:solidFill>
                <a:latin typeface="+mn-lt"/>
                <a:ea typeface="ＭＳ Ｐゴシック" pitchFamily="-110" charset="-128"/>
                <a:cs typeface="ＭＳ Ｐゴシック" pitchFamily="-110" charset="-128"/>
              </a:rPr>
              <a:t> </a:t>
            </a:r>
            <a:r>
              <a:rPr lang="en-US" sz="1200" b="0" kern="1200" dirty="0" err="1">
                <a:solidFill>
                  <a:schemeClr val="tx1"/>
                </a:solidFill>
                <a:latin typeface="+mn-lt"/>
                <a:ea typeface="ＭＳ Ｐゴシック" pitchFamily="-110" charset="-128"/>
                <a:cs typeface="ＭＳ Ｐゴシック" pitchFamily="-110" charset="-128"/>
              </a:rPr>
              <a:t>Myristoleate</a:t>
            </a:r>
            <a:r>
              <a:rPr lang="en-US" sz="1200" b="0" kern="1200" dirty="0">
                <a:solidFill>
                  <a:schemeClr val="tx1"/>
                </a:solidFill>
                <a:latin typeface="+mn-lt"/>
                <a:ea typeface="ＭＳ Ｐゴシック" pitchFamily="-110" charset="-128"/>
                <a:cs typeface="ＭＳ Ｐゴシック" pitchFamily="-110" charset="-128"/>
              </a:rPr>
              <a:t> chemical structure. </a:t>
            </a:r>
            <a:r>
              <a:rPr lang="en-US" sz="1200" b="1" kern="1200" dirty="0">
                <a:solidFill>
                  <a:schemeClr val="tx1"/>
                </a:solidFill>
                <a:latin typeface="+mn-lt"/>
                <a:ea typeface="ＭＳ Ｐゴシック" pitchFamily="-110" charset="-128"/>
                <a:cs typeface="ＭＳ Ｐゴシック" pitchFamily="-110" charset="-128"/>
              </a:rPr>
              <a:t>B,</a:t>
            </a:r>
            <a:r>
              <a:rPr lang="en-US" sz="1200" b="0" kern="1200" dirty="0">
                <a:solidFill>
                  <a:schemeClr val="tx1"/>
                </a:solidFill>
                <a:latin typeface="+mn-lt"/>
                <a:ea typeface="ＭＳ Ｐゴシック" pitchFamily="-110" charset="-128"/>
                <a:cs typeface="ＭＳ Ｐゴシック" pitchFamily="-110" charset="-128"/>
              </a:rPr>
              <a:t> Fatty acid monolayer forming a micelle and a bilayer forming a membrane vesicle. </a:t>
            </a:r>
            <a:r>
              <a:rPr lang="en-US" sz="1200" b="1" kern="1200" dirty="0">
                <a:solidFill>
                  <a:schemeClr val="tx1"/>
                </a:solidFill>
                <a:latin typeface="+mn-lt"/>
                <a:ea typeface="ＭＳ Ｐゴシック" pitchFamily="-110" charset="-128"/>
                <a:cs typeface="ＭＳ Ｐゴシック" pitchFamily="-110" charset="-128"/>
              </a:rPr>
              <a:t>C,</a:t>
            </a:r>
            <a:r>
              <a:rPr lang="en-US" sz="1200" b="0" kern="1200" dirty="0">
                <a:solidFill>
                  <a:schemeClr val="tx1"/>
                </a:solidFill>
                <a:latin typeface="+mn-lt"/>
                <a:ea typeface="ＭＳ Ｐゴシック" pitchFamily="-110" charset="-128"/>
                <a:cs typeface="ＭＳ Ｐゴシック" pitchFamily="-110" charset="-128"/>
              </a:rPr>
              <a:t> Effects of different solid surfaces for vesicle formation. </a:t>
            </a:r>
            <a:r>
              <a:rPr lang="en-US" sz="1200" b="1" kern="1200" dirty="0">
                <a:solidFill>
                  <a:schemeClr val="tx1"/>
                </a:solidFill>
                <a:latin typeface="+mn-lt"/>
                <a:ea typeface="ＭＳ Ｐゴシック" pitchFamily="-110" charset="-128"/>
                <a:cs typeface="ＭＳ Ｐゴシック" pitchFamily="-110" charset="-128"/>
              </a:rPr>
              <a:t>D,</a:t>
            </a:r>
            <a:r>
              <a:rPr lang="en-US" sz="1200" b="0" kern="1200" dirty="0">
                <a:solidFill>
                  <a:schemeClr val="tx1"/>
                </a:solidFill>
                <a:latin typeface="+mn-lt"/>
                <a:ea typeface="ＭＳ Ｐゴシック" pitchFamily="-110" charset="-128"/>
                <a:cs typeface="ＭＳ Ｐゴシック" pitchFamily="-110" charset="-128"/>
              </a:rPr>
              <a:t> Effects of different concentrations of clay on vesicle formation. </a:t>
            </a:r>
            <a:r>
              <a:rPr lang="en-US" sz="1200" b="1" kern="1200" dirty="0">
                <a:solidFill>
                  <a:schemeClr val="tx1"/>
                </a:solidFill>
                <a:latin typeface="+mn-lt"/>
                <a:ea typeface="ＭＳ Ｐゴシック" pitchFamily="-110" charset="-128"/>
                <a:cs typeface="ＭＳ Ｐゴシック" pitchFamily="-110" charset="-128"/>
              </a:rPr>
              <a:t>E,</a:t>
            </a:r>
            <a:r>
              <a:rPr lang="en-US" sz="1200" b="0" kern="1200" dirty="0">
                <a:solidFill>
                  <a:schemeClr val="tx1"/>
                </a:solidFill>
                <a:latin typeface="+mn-lt"/>
                <a:ea typeface="ＭＳ Ｐゴシック" pitchFamily="-110" charset="-128"/>
                <a:cs typeface="ＭＳ Ｐゴシック" pitchFamily="-110" charset="-128"/>
              </a:rPr>
              <a:t> Initial rates of vesicle formation based on clay concentrations. </a:t>
            </a:r>
          </a:p>
          <a:p>
            <a:r>
              <a:rPr lang="en-US" dirty="0">
                <a:latin typeface="Calibri" charset="0"/>
                <a:ea typeface="ＭＳ Ｐゴシック" charset="0"/>
                <a:cs typeface="ＭＳ Ｐゴシック" charset="0"/>
              </a:rPr>
              <a:t>Talking point: Two fatty acids in the lipid bilayer. Central lumen present in vesicle.  </a:t>
            </a:r>
          </a:p>
          <a:p>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FA7F917-F8DF-0247-972C-125E2ABA1BD7}" type="slidenum">
              <a:rPr lang="en-US" sz="1200"/>
              <a:pPr eaLnBrk="1" hangingPunct="1"/>
              <a:t>6</a:t>
            </a:fld>
            <a:endParaRPr 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24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lvl="0"/>
            <a:r>
              <a:rPr lang="en-US" sz="1200" b="1" dirty="0">
                <a:latin typeface="Times New Roman" charset="0"/>
                <a:ea typeface="ＭＳ Ｐゴシック" charset="0"/>
                <a:cs typeface="Times New Roman" charset="0"/>
              </a:rPr>
              <a:t>IQ #13</a:t>
            </a:r>
            <a:r>
              <a:rPr lang="en-US" sz="1200" dirty="0">
                <a:latin typeface="Times New Roman" charset="0"/>
                <a:ea typeface="ＭＳ Ｐゴシック" charset="0"/>
                <a:cs typeface="Times New Roman" charset="0"/>
              </a:rPr>
              <a:t> </a:t>
            </a:r>
            <a:r>
              <a:rPr lang="en-US" sz="1200" kern="1200" dirty="0">
                <a:solidFill>
                  <a:schemeClr val="tx1"/>
                </a:solidFill>
                <a:latin typeface="+mn-lt"/>
                <a:ea typeface="ＭＳ Ｐゴシック" pitchFamily="-110" charset="-128"/>
                <a:cs typeface="ＭＳ Ｐゴシック" pitchFamily="-110" charset="-128"/>
              </a:rPr>
              <a:t>As a vesicle grows in size, its volume and surface area change at different rates. Calculate the volumes and surface areas for the two major size classes of vesicles in Figure 4.13A. Use the highest point in the two graphs to estimate the radii for the two populations of vesicles. The formula for the surface area of a sphere is 4π r</a:t>
            </a:r>
            <a:r>
              <a:rPr lang="en-US" sz="1200" kern="1200" baseline="30000" dirty="0">
                <a:solidFill>
                  <a:schemeClr val="tx1"/>
                </a:solidFill>
                <a:latin typeface="+mn-lt"/>
                <a:ea typeface="ＭＳ Ｐゴシック" pitchFamily="-110" charset="-128"/>
                <a:cs typeface="ＭＳ Ｐゴシック" pitchFamily="-110" charset="-128"/>
              </a:rPr>
              <a:t>2</a:t>
            </a:r>
            <a:r>
              <a:rPr lang="en-US" sz="1200" kern="1200" baseline="0" dirty="0">
                <a:solidFill>
                  <a:schemeClr val="tx1"/>
                </a:solidFill>
                <a:latin typeface="+mn-lt"/>
                <a:ea typeface="ＭＳ Ｐゴシック" pitchFamily="-110" charset="-128"/>
                <a:cs typeface="ＭＳ Ｐゴシック" pitchFamily="-110" charset="-128"/>
              </a:rPr>
              <a:t>, and the formula for the volume of a sphere is 4/3 π r</a:t>
            </a:r>
            <a:r>
              <a:rPr lang="en-US" sz="1200" kern="1200" baseline="30000" dirty="0">
                <a:solidFill>
                  <a:schemeClr val="tx1"/>
                </a:solidFill>
                <a:latin typeface="+mn-lt"/>
                <a:ea typeface="ＭＳ Ｐゴシック" pitchFamily="-110" charset="-128"/>
                <a:cs typeface="ＭＳ Ｐゴシック" pitchFamily="-110" charset="-128"/>
              </a:rPr>
              <a:t>3</a:t>
            </a:r>
            <a:r>
              <a:rPr lang="en-US" sz="1200" kern="1200" baseline="0" dirty="0">
                <a:solidFill>
                  <a:schemeClr val="tx1"/>
                </a:solidFill>
                <a:latin typeface="+mn-lt"/>
                <a:ea typeface="ＭＳ Ｐゴシック" pitchFamily="-110" charset="-128"/>
                <a:cs typeface="ＭＳ Ｐゴシック" pitchFamily="-110" charset="-128"/>
              </a:rPr>
              <a:t>. Calculate the percent change in vesicle radius, surface area and volume. You should complete this table: </a:t>
            </a:r>
          </a:p>
          <a:p>
            <a:r>
              <a:rPr lang="en-US" dirty="0">
                <a:latin typeface="Calibri" charset="0"/>
                <a:ea typeface="ＭＳ Ｐゴシック" charset="0"/>
                <a:cs typeface="ＭＳ Ｐゴシック" charset="0"/>
              </a:rPr>
              <a:t>Talking point: Calculated volume of vesicles before and after “consuming” lipids. Could do the same for data in Figure 4.13. Volume grows with the cubed root of the radius. </a:t>
            </a:r>
          </a:p>
          <a:p>
            <a:pPr lvl="0"/>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1024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2CC5E97-8FC7-4A43-A90A-515D0A97C287}" type="slidenum">
              <a:rPr lang="en-US" sz="1200"/>
              <a:pPr eaLnBrk="1" hangingPunct="1"/>
              <a:t>42</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latin typeface="+mn-lt"/>
                <a:ea typeface="ＭＳ Ｐゴシック" pitchFamily="-110" charset="-128"/>
                <a:cs typeface="ＭＳ Ｐゴシック" pitchFamily="-110" charset="-128"/>
              </a:rPr>
              <a:t>Figure 4.11</a:t>
            </a:r>
            <a:r>
              <a:rPr lang="en-US" sz="1200" b="0" kern="1200" dirty="0">
                <a:solidFill>
                  <a:schemeClr val="tx1"/>
                </a:solidFill>
                <a:latin typeface="+mn-lt"/>
                <a:ea typeface="ＭＳ Ｐゴシック" pitchFamily="-110" charset="-128"/>
                <a:cs typeface="ＭＳ Ｐゴシック" pitchFamily="-110" charset="-128"/>
              </a:rPr>
              <a:t> Fatty acid structures and vesicle formation rates. </a:t>
            </a:r>
            <a:r>
              <a:rPr lang="en-US" sz="1200" b="1" kern="1200" dirty="0">
                <a:solidFill>
                  <a:schemeClr val="tx1"/>
                </a:solidFill>
                <a:latin typeface="+mn-lt"/>
                <a:ea typeface="ＭＳ Ｐゴシック" pitchFamily="-110" charset="-128"/>
                <a:cs typeface="ＭＳ Ｐゴシック" pitchFamily="-110" charset="-128"/>
              </a:rPr>
              <a:t>A,</a:t>
            </a:r>
            <a:r>
              <a:rPr lang="en-US" sz="1200" b="0" kern="1200" dirty="0">
                <a:solidFill>
                  <a:schemeClr val="tx1"/>
                </a:solidFill>
                <a:latin typeface="+mn-lt"/>
                <a:ea typeface="ＭＳ Ｐゴシック" pitchFamily="-110" charset="-128"/>
                <a:cs typeface="ＭＳ Ｐゴシック" pitchFamily="-110" charset="-128"/>
              </a:rPr>
              <a:t> </a:t>
            </a:r>
            <a:r>
              <a:rPr lang="en-US" sz="1200" b="0" kern="1200" dirty="0" err="1">
                <a:solidFill>
                  <a:schemeClr val="tx1"/>
                </a:solidFill>
                <a:latin typeface="+mn-lt"/>
                <a:ea typeface="ＭＳ Ｐゴシック" pitchFamily="-110" charset="-128"/>
                <a:cs typeface="ＭＳ Ｐゴシック" pitchFamily="-110" charset="-128"/>
              </a:rPr>
              <a:t>Myristoleate</a:t>
            </a:r>
            <a:r>
              <a:rPr lang="en-US" sz="1200" b="0" kern="1200" dirty="0">
                <a:solidFill>
                  <a:schemeClr val="tx1"/>
                </a:solidFill>
                <a:latin typeface="+mn-lt"/>
                <a:ea typeface="ＭＳ Ｐゴシック" pitchFamily="-110" charset="-128"/>
                <a:cs typeface="ＭＳ Ｐゴシック" pitchFamily="-110" charset="-128"/>
              </a:rPr>
              <a:t> chemical structure. </a:t>
            </a:r>
            <a:r>
              <a:rPr lang="en-US" sz="1200" b="1" kern="1200" dirty="0">
                <a:solidFill>
                  <a:schemeClr val="tx1"/>
                </a:solidFill>
                <a:latin typeface="+mn-lt"/>
                <a:ea typeface="ＭＳ Ｐゴシック" pitchFamily="-110" charset="-128"/>
                <a:cs typeface="ＭＳ Ｐゴシック" pitchFamily="-110" charset="-128"/>
              </a:rPr>
              <a:t>B,</a:t>
            </a:r>
            <a:r>
              <a:rPr lang="en-US" sz="1200" b="0" kern="1200" dirty="0">
                <a:solidFill>
                  <a:schemeClr val="tx1"/>
                </a:solidFill>
                <a:latin typeface="+mn-lt"/>
                <a:ea typeface="ＭＳ Ｐゴシック" pitchFamily="-110" charset="-128"/>
                <a:cs typeface="ＭＳ Ｐゴシック" pitchFamily="-110" charset="-128"/>
              </a:rPr>
              <a:t> Fatty acid monolayer forming a micelle and a bilayer forming a membrane vesicle. </a:t>
            </a:r>
            <a:r>
              <a:rPr lang="en-US" sz="1200" b="1" kern="1200" dirty="0">
                <a:solidFill>
                  <a:schemeClr val="tx1"/>
                </a:solidFill>
                <a:latin typeface="+mn-lt"/>
                <a:ea typeface="ＭＳ Ｐゴシック" pitchFamily="-110" charset="-128"/>
                <a:cs typeface="ＭＳ Ｐゴシック" pitchFamily="-110" charset="-128"/>
              </a:rPr>
              <a:t>C,</a:t>
            </a:r>
            <a:r>
              <a:rPr lang="en-US" sz="1200" b="0" kern="1200" dirty="0">
                <a:solidFill>
                  <a:schemeClr val="tx1"/>
                </a:solidFill>
                <a:latin typeface="+mn-lt"/>
                <a:ea typeface="ＭＳ Ｐゴシック" pitchFamily="-110" charset="-128"/>
                <a:cs typeface="ＭＳ Ｐゴシック" pitchFamily="-110" charset="-128"/>
              </a:rPr>
              <a:t> Effects of different solid surfaces for vesicle formation. </a:t>
            </a:r>
            <a:r>
              <a:rPr lang="en-US" sz="1200" b="1" kern="1200" dirty="0">
                <a:solidFill>
                  <a:schemeClr val="tx1"/>
                </a:solidFill>
                <a:latin typeface="+mn-lt"/>
                <a:ea typeface="ＭＳ Ｐゴシック" pitchFamily="-110" charset="-128"/>
                <a:cs typeface="ＭＳ Ｐゴシック" pitchFamily="-110" charset="-128"/>
              </a:rPr>
              <a:t>D,</a:t>
            </a:r>
            <a:r>
              <a:rPr lang="en-US" sz="1200" b="0" kern="1200" dirty="0">
                <a:solidFill>
                  <a:schemeClr val="tx1"/>
                </a:solidFill>
                <a:latin typeface="+mn-lt"/>
                <a:ea typeface="ＭＳ Ｐゴシック" pitchFamily="-110" charset="-128"/>
                <a:cs typeface="ＭＳ Ｐゴシック" pitchFamily="-110" charset="-128"/>
              </a:rPr>
              <a:t> Effects of different concentrations of clay on vesicle formation. </a:t>
            </a:r>
            <a:r>
              <a:rPr lang="en-US" sz="1200" b="1" kern="1200" dirty="0">
                <a:solidFill>
                  <a:schemeClr val="tx1"/>
                </a:solidFill>
                <a:latin typeface="+mn-lt"/>
                <a:ea typeface="ＭＳ Ｐゴシック" pitchFamily="-110" charset="-128"/>
                <a:cs typeface="ＭＳ Ｐゴシック" pitchFamily="-110" charset="-128"/>
              </a:rPr>
              <a:t>E,</a:t>
            </a:r>
            <a:r>
              <a:rPr lang="en-US" sz="1200" b="0" kern="1200" dirty="0">
                <a:solidFill>
                  <a:schemeClr val="tx1"/>
                </a:solidFill>
                <a:latin typeface="+mn-lt"/>
                <a:ea typeface="ＭＳ Ｐゴシック" pitchFamily="-110" charset="-128"/>
                <a:cs typeface="ＭＳ Ｐゴシック" pitchFamily="-110" charset="-128"/>
              </a:rPr>
              <a:t> Initial rates of vesicle formation based on clay concentrations. </a:t>
            </a:r>
          </a:p>
          <a:p>
            <a:r>
              <a:rPr lang="en-US" dirty="0">
                <a:latin typeface="Calibri" charset="0"/>
                <a:ea typeface="ＭＳ Ｐゴシック" charset="0"/>
                <a:cs typeface="ＭＳ Ｐゴシック" charset="0"/>
              </a:rPr>
              <a:t>Talking point: Students</a:t>
            </a:r>
            <a:r>
              <a:rPr lang="en-US" baseline="0" dirty="0">
                <a:latin typeface="Calibri" charset="0"/>
                <a:ea typeface="ＭＳ Ｐゴシック" charset="0"/>
                <a:cs typeface="ＭＳ Ｐゴシック" charset="0"/>
              </a:rPr>
              <a:t> can interact with </a:t>
            </a:r>
            <a:r>
              <a:rPr lang="en-US" baseline="0" dirty="0" err="1">
                <a:latin typeface="Calibri" charset="0"/>
                <a:ea typeface="ＭＳ Ｐゴシック" charset="0"/>
                <a:cs typeface="ＭＳ Ｐゴシック" charset="0"/>
              </a:rPr>
              <a:t>Jsmol</a:t>
            </a:r>
            <a:r>
              <a:rPr lang="en-US" baseline="0" dirty="0">
                <a:latin typeface="Calibri" charset="0"/>
                <a:ea typeface="ＭＳ Ｐゴシック" charset="0"/>
                <a:cs typeface="ＭＳ Ｐゴシック" charset="0"/>
              </a:rPr>
              <a:t> membrane to get a sense for how far water can penetrate a lipid bilayer. </a:t>
            </a:r>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http://</a:t>
            </a:r>
            <a:r>
              <a:rPr lang="en-US" dirty="0" err="1">
                <a:latin typeface="Calibri" charset="0"/>
                <a:ea typeface="ＭＳ Ｐゴシック" charset="0"/>
                <a:cs typeface="ＭＳ Ｐゴシック" charset="0"/>
              </a:rPr>
              <a:t>biomodel.uah.es</a:t>
            </a:r>
            <a:r>
              <a:rPr lang="en-US" dirty="0">
                <a:latin typeface="Calibri" charset="0"/>
                <a:ea typeface="ＭＳ Ｐゴシック" charset="0"/>
                <a:cs typeface="ＭＳ Ｐゴシック" charset="0"/>
              </a:rPr>
              <a:t>/en/model3js/</a:t>
            </a:r>
            <a:r>
              <a:rPr lang="en-US" dirty="0" err="1">
                <a:latin typeface="Calibri" charset="0"/>
                <a:ea typeface="ＭＳ Ｐゴシック" charset="0"/>
                <a:cs typeface="ＭＳ Ｐゴシック" charset="0"/>
              </a:rPr>
              <a:t>bicapa.htm</a:t>
            </a:r>
            <a:r>
              <a:rPr lang="en-US" dirty="0">
                <a:latin typeface="Calibri" charset="0"/>
                <a:ea typeface="ＭＳ Ｐゴシック" charset="0"/>
                <a:cs typeface="ＭＳ Ｐゴシック" charset="0"/>
              </a:rPr>
              <a:t> </a:t>
            </a:r>
          </a:p>
          <a:p>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FA7F917-F8DF-0247-972C-125E2ABA1BD7}" type="slidenum">
              <a:rPr lang="en-US" sz="1200"/>
              <a:pPr eaLnBrk="1" hangingPunct="1"/>
              <a:t>7</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latin typeface="+mn-lt"/>
                <a:ea typeface="ＭＳ Ｐゴシック" pitchFamily="-110" charset="-128"/>
                <a:cs typeface="ＭＳ Ｐゴシック" pitchFamily="-110" charset="-128"/>
              </a:rPr>
              <a:t>Figure 4.11</a:t>
            </a:r>
            <a:r>
              <a:rPr lang="en-US" sz="1200" b="0" kern="1200" dirty="0">
                <a:solidFill>
                  <a:schemeClr val="tx1"/>
                </a:solidFill>
                <a:latin typeface="+mn-lt"/>
                <a:ea typeface="ＭＳ Ｐゴシック" pitchFamily="-110" charset="-128"/>
                <a:cs typeface="ＭＳ Ｐゴシック" pitchFamily="-110" charset="-128"/>
              </a:rPr>
              <a:t> Fatty acid structures and vesicle formation rates. </a:t>
            </a:r>
            <a:r>
              <a:rPr lang="en-US" sz="1200" b="1" kern="1200" dirty="0">
                <a:solidFill>
                  <a:schemeClr val="tx1"/>
                </a:solidFill>
                <a:latin typeface="+mn-lt"/>
                <a:ea typeface="ＭＳ Ｐゴシック" pitchFamily="-110" charset="-128"/>
                <a:cs typeface="ＭＳ Ｐゴシック" pitchFamily="-110" charset="-128"/>
              </a:rPr>
              <a:t>A,</a:t>
            </a:r>
            <a:r>
              <a:rPr lang="en-US" sz="1200" b="0" kern="1200" dirty="0">
                <a:solidFill>
                  <a:schemeClr val="tx1"/>
                </a:solidFill>
                <a:latin typeface="+mn-lt"/>
                <a:ea typeface="ＭＳ Ｐゴシック" pitchFamily="-110" charset="-128"/>
                <a:cs typeface="ＭＳ Ｐゴシック" pitchFamily="-110" charset="-128"/>
              </a:rPr>
              <a:t> </a:t>
            </a:r>
            <a:r>
              <a:rPr lang="en-US" sz="1200" b="0" kern="1200" dirty="0" err="1">
                <a:solidFill>
                  <a:schemeClr val="tx1"/>
                </a:solidFill>
                <a:latin typeface="+mn-lt"/>
                <a:ea typeface="ＭＳ Ｐゴシック" pitchFamily="-110" charset="-128"/>
                <a:cs typeface="ＭＳ Ｐゴシック" pitchFamily="-110" charset="-128"/>
              </a:rPr>
              <a:t>Myristoleate</a:t>
            </a:r>
            <a:r>
              <a:rPr lang="en-US" sz="1200" b="0" kern="1200" dirty="0">
                <a:solidFill>
                  <a:schemeClr val="tx1"/>
                </a:solidFill>
                <a:latin typeface="+mn-lt"/>
                <a:ea typeface="ＭＳ Ｐゴシック" pitchFamily="-110" charset="-128"/>
                <a:cs typeface="ＭＳ Ｐゴシック" pitchFamily="-110" charset="-128"/>
              </a:rPr>
              <a:t> chemical structure. </a:t>
            </a:r>
            <a:r>
              <a:rPr lang="en-US" sz="1200" b="1" kern="1200" dirty="0">
                <a:solidFill>
                  <a:schemeClr val="tx1"/>
                </a:solidFill>
                <a:latin typeface="+mn-lt"/>
                <a:ea typeface="ＭＳ Ｐゴシック" pitchFamily="-110" charset="-128"/>
                <a:cs typeface="ＭＳ Ｐゴシック" pitchFamily="-110" charset="-128"/>
              </a:rPr>
              <a:t>B,</a:t>
            </a:r>
            <a:r>
              <a:rPr lang="en-US" sz="1200" b="0" kern="1200" dirty="0">
                <a:solidFill>
                  <a:schemeClr val="tx1"/>
                </a:solidFill>
                <a:latin typeface="+mn-lt"/>
                <a:ea typeface="ＭＳ Ｐゴシック" pitchFamily="-110" charset="-128"/>
                <a:cs typeface="ＭＳ Ｐゴシック" pitchFamily="-110" charset="-128"/>
              </a:rPr>
              <a:t> Fatty acid monolayer forming a micelle and a bilayer forming a membrane vesicle. </a:t>
            </a:r>
            <a:r>
              <a:rPr lang="en-US" sz="1200" b="1" kern="1200" dirty="0">
                <a:solidFill>
                  <a:schemeClr val="tx1"/>
                </a:solidFill>
                <a:latin typeface="+mn-lt"/>
                <a:ea typeface="ＭＳ Ｐゴシック" pitchFamily="-110" charset="-128"/>
                <a:cs typeface="ＭＳ Ｐゴシック" pitchFamily="-110" charset="-128"/>
              </a:rPr>
              <a:t>C,</a:t>
            </a:r>
            <a:r>
              <a:rPr lang="en-US" sz="1200" b="0" kern="1200" dirty="0">
                <a:solidFill>
                  <a:schemeClr val="tx1"/>
                </a:solidFill>
                <a:latin typeface="+mn-lt"/>
                <a:ea typeface="ＭＳ Ｐゴシック" pitchFamily="-110" charset="-128"/>
                <a:cs typeface="ＭＳ Ｐゴシック" pitchFamily="-110" charset="-128"/>
              </a:rPr>
              <a:t> Effects of different solid surfaces for vesicle formation. </a:t>
            </a:r>
            <a:r>
              <a:rPr lang="en-US" sz="1200" b="1" kern="1200" dirty="0">
                <a:solidFill>
                  <a:schemeClr val="tx1"/>
                </a:solidFill>
                <a:latin typeface="+mn-lt"/>
                <a:ea typeface="ＭＳ Ｐゴシック" pitchFamily="-110" charset="-128"/>
                <a:cs typeface="ＭＳ Ｐゴシック" pitchFamily="-110" charset="-128"/>
              </a:rPr>
              <a:t>D,</a:t>
            </a:r>
            <a:r>
              <a:rPr lang="en-US" sz="1200" b="0" kern="1200" dirty="0">
                <a:solidFill>
                  <a:schemeClr val="tx1"/>
                </a:solidFill>
                <a:latin typeface="+mn-lt"/>
                <a:ea typeface="ＭＳ Ｐゴシック" pitchFamily="-110" charset="-128"/>
                <a:cs typeface="ＭＳ Ｐゴシック" pitchFamily="-110" charset="-128"/>
              </a:rPr>
              <a:t> Effects of different concentrations of clay on vesicle formation. </a:t>
            </a:r>
            <a:r>
              <a:rPr lang="en-US" sz="1200" b="1" kern="1200" dirty="0">
                <a:solidFill>
                  <a:schemeClr val="tx1"/>
                </a:solidFill>
                <a:latin typeface="+mn-lt"/>
                <a:ea typeface="ＭＳ Ｐゴシック" pitchFamily="-110" charset="-128"/>
                <a:cs typeface="ＭＳ Ｐゴシック" pitchFamily="-110" charset="-128"/>
              </a:rPr>
              <a:t>E,</a:t>
            </a:r>
            <a:r>
              <a:rPr lang="en-US" sz="1200" b="0" kern="1200" dirty="0">
                <a:solidFill>
                  <a:schemeClr val="tx1"/>
                </a:solidFill>
                <a:latin typeface="+mn-lt"/>
                <a:ea typeface="ＭＳ Ｐゴシック" pitchFamily="-110" charset="-128"/>
                <a:cs typeface="ＭＳ Ｐゴシック" pitchFamily="-110" charset="-128"/>
              </a:rPr>
              <a:t> Initial rates of vesicle formation based on clay concentrations. </a:t>
            </a:r>
          </a:p>
          <a:p>
            <a:r>
              <a:rPr lang="en-US" dirty="0">
                <a:latin typeface="Calibri" charset="0"/>
                <a:ea typeface="ＭＳ Ｐゴシック" charset="0"/>
                <a:cs typeface="ＭＳ Ｐゴシック" charset="0"/>
              </a:rPr>
              <a:t>Talking point: Fatty acids do not form vesicles when mixed with buffer alone, or buffer plus uncharged microspheres. </a:t>
            </a:r>
          </a:p>
          <a:p>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FA7F917-F8DF-0247-972C-125E2ABA1BD7}" type="slidenum">
              <a:rPr lang="en-US" sz="1200"/>
              <a:pPr eaLnBrk="1" hangingPunct="1"/>
              <a:t>8</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latin typeface="+mn-lt"/>
                <a:ea typeface="ＭＳ Ｐゴシック" pitchFamily="-110" charset="-128"/>
                <a:cs typeface="ＭＳ Ｐゴシック" pitchFamily="-110" charset="-128"/>
              </a:rPr>
              <a:t>Figure 4.11</a:t>
            </a:r>
            <a:r>
              <a:rPr lang="en-US" sz="1200" b="0" kern="1200" dirty="0">
                <a:solidFill>
                  <a:schemeClr val="tx1"/>
                </a:solidFill>
                <a:latin typeface="+mn-lt"/>
                <a:ea typeface="ＭＳ Ｐゴシック" pitchFamily="-110" charset="-128"/>
                <a:cs typeface="ＭＳ Ｐゴシック" pitchFamily="-110" charset="-128"/>
              </a:rPr>
              <a:t> Fatty acid structures and vesicle formation rates. </a:t>
            </a:r>
            <a:r>
              <a:rPr lang="en-US" sz="1200" b="1" kern="1200" dirty="0">
                <a:solidFill>
                  <a:schemeClr val="tx1"/>
                </a:solidFill>
                <a:latin typeface="+mn-lt"/>
                <a:ea typeface="ＭＳ Ｐゴシック" pitchFamily="-110" charset="-128"/>
                <a:cs typeface="ＭＳ Ｐゴシック" pitchFamily="-110" charset="-128"/>
              </a:rPr>
              <a:t>A,</a:t>
            </a:r>
            <a:r>
              <a:rPr lang="en-US" sz="1200" b="0" kern="1200" dirty="0">
                <a:solidFill>
                  <a:schemeClr val="tx1"/>
                </a:solidFill>
                <a:latin typeface="+mn-lt"/>
                <a:ea typeface="ＭＳ Ｐゴシック" pitchFamily="-110" charset="-128"/>
                <a:cs typeface="ＭＳ Ｐゴシック" pitchFamily="-110" charset="-128"/>
              </a:rPr>
              <a:t> </a:t>
            </a:r>
            <a:r>
              <a:rPr lang="en-US" sz="1200" b="0" kern="1200" dirty="0" err="1">
                <a:solidFill>
                  <a:schemeClr val="tx1"/>
                </a:solidFill>
                <a:latin typeface="+mn-lt"/>
                <a:ea typeface="ＭＳ Ｐゴシック" pitchFamily="-110" charset="-128"/>
                <a:cs typeface="ＭＳ Ｐゴシック" pitchFamily="-110" charset="-128"/>
              </a:rPr>
              <a:t>Myristoleate</a:t>
            </a:r>
            <a:r>
              <a:rPr lang="en-US" sz="1200" b="0" kern="1200" dirty="0">
                <a:solidFill>
                  <a:schemeClr val="tx1"/>
                </a:solidFill>
                <a:latin typeface="+mn-lt"/>
                <a:ea typeface="ＭＳ Ｐゴシック" pitchFamily="-110" charset="-128"/>
                <a:cs typeface="ＭＳ Ｐゴシック" pitchFamily="-110" charset="-128"/>
              </a:rPr>
              <a:t> chemical structure. </a:t>
            </a:r>
            <a:r>
              <a:rPr lang="en-US" sz="1200" b="1" kern="1200" dirty="0">
                <a:solidFill>
                  <a:schemeClr val="tx1"/>
                </a:solidFill>
                <a:latin typeface="+mn-lt"/>
                <a:ea typeface="ＭＳ Ｐゴシック" pitchFamily="-110" charset="-128"/>
                <a:cs typeface="ＭＳ Ｐゴシック" pitchFamily="-110" charset="-128"/>
              </a:rPr>
              <a:t>B,</a:t>
            </a:r>
            <a:r>
              <a:rPr lang="en-US" sz="1200" b="0" kern="1200" dirty="0">
                <a:solidFill>
                  <a:schemeClr val="tx1"/>
                </a:solidFill>
                <a:latin typeface="+mn-lt"/>
                <a:ea typeface="ＭＳ Ｐゴシック" pitchFamily="-110" charset="-128"/>
                <a:cs typeface="ＭＳ Ｐゴシック" pitchFamily="-110" charset="-128"/>
              </a:rPr>
              <a:t> Fatty acid monolayer forming a micelle and a bilayer forming a membrane vesicle. </a:t>
            </a:r>
            <a:r>
              <a:rPr lang="en-US" sz="1200" b="1" kern="1200" dirty="0">
                <a:solidFill>
                  <a:schemeClr val="tx1"/>
                </a:solidFill>
                <a:latin typeface="+mn-lt"/>
                <a:ea typeface="ＭＳ Ｐゴシック" pitchFamily="-110" charset="-128"/>
                <a:cs typeface="ＭＳ Ｐゴシック" pitchFamily="-110" charset="-128"/>
              </a:rPr>
              <a:t>C,</a:t>
            </a:r>
            <a:r>
              <a:rPr lang="en-US" sz="1200" b="0" kern="1200" dirty="0">
                <a:solidFill>
                  <a:schemeClr val="tx1"/>
                </a:solidFill>
                <a:latin typeface="+mn-lt"/>
                <a:ea typeface="ＭＳ Ｐゴシック" pitchFamily="-110" charset="-128"/>
                <a:cs typeface="ＭＳ Ｐゴシック" pitchFamily="-110" charset="-128"/>
              </a:rPr>
              <a:t> Effects of different solid surfaces for vesicle formation. </a:t>
            </a:r>
            <a:r>
              <a:rPr lang="en-US" sz="1200" b="1" kern="1200" dirty="0">
                <a:solidFill>
                  <a:schemeClr val="tx1"/>
                </a:solidFill>
                <a:latin typeface="+mn-lt"/>
                <a:ea typeface="ＭＳ Ｐゴシック" pitchFamily="-110" charset="-128"/>
                <a:cs typeface="ＭＳ Ｐゴシック" pitchFamily="-110" charset="-128"/>
              </a:rPr>
              <a:t>D,</a:t>
            </a:r>
            <a:r>
              <a:rPr lang="en-US" sz="1200" b="0" kern="1200" dirty="0">
                <a:solidFill>
                  <a:schemeClr val="tx1"/>
                </a:solidFill>
                <a:latin typeface="+mn-lt"/>
                <a:ea typeface="ＭＳ Ｐゴシック" pitchFamily="-110" charset="-128"/>
                <a:cs typeface="ＭＳ Ｐゴシック" pitchFamily="-110" charset="-128"/>
              </a:rPr>
              <a:t> Effects of different concentrations of clay on vesicle formation. </a:t>
            </a:r>
            <a:r>
              <a:rPr lang="en-US" sz="1200" b="1" kern="1200" dirty="0">
                <a:solidFill>
                  <a:schemeClr val="tx1"/>
                </a:solidFill>
                <a:latin typeface="+mn-lt"/>
                <a:ea typeface="ＭＳ Ｐゴシック" pitchFamily="-110" charset="-128"/>
                <a:cs typeface="ＭＳ Ｐゴシック" pitchFamily="-110" charset="-128"/>
              </a:rPr>
              <a:t>E,</a:t>
            </a:r>
            <a:r>
              <a:rPr lang="en-US" sz="1200" b="0" kern="1200" dirty="0">
                <a:solidFill>
                  <a:schemeClr val="tx1"/>
                </a:solidFill>
                <a:latin typeface="+mn-lt"/>
                <a:ea typeface="ＭＳ Ｐゴシック" pitchFamily="-110" charset="-128"/>
                <a:cs typeface="ＭＳ Ｐゴシック" pitchFamily="-110" charset="-128"/>
              </a:rPr>
              <a:t> Initial rates of vesicle formation based on clay concentrations. </a:t>
            </a:r>
          </a:p>
          <a:p>
            <a:r>
              <a:rPr lang="en-US" dirty="0">
                <a:latin typeface="Calibri" charset="0"/>
                <a:ea typeface="ＭＳ Ｐゴシック" charset="0"/>
                <a:cs typeface="ＭＳ Ｐゴシック" charset="0"/>
              </a:rPr>
              <a:t>Talking point: Charged microspheres and natural clay both catalyze vesicle formation. </a:t>
            </a:r>
          </a:p>
          <a:p>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FA7F917-F8DF-0247-972C-125E2ABA1BD7}" type="slidenum">
              <a:rPr lang="en-US" sz="1200"/>
              <a:pPr eaLnBrk="1" hangingPunct="1"/>
              <a:t>9</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latin typeface="+mn-lt"/>
                <a:ea typeface="ＭＳ Ｐゴシック" pitchFamily="-110" charset="-128"/>
                <a:cs typeface="ＭＳ Ｐゴシック" pitchFamily="-110" charset="-128"/>
              </a:rPr>
              <a:t>Figure 4.11</a:t>
            </a:r>
            <a:r>
              <a:rPr lang="en-US" sz="1200" b="0" kern="1200" dirty="0">
                <a:solidFill>
                  <a:schemeClr val="tx1"/>
                </a:solidFill>
                <a:latin typeface="+mn-lt"/>
                <a:ea typeface="ＭＳ Ｐゴシック" pitchFamily="-110" charset="-128"/>
                <a:cs typeface="ＭＳ Ｐゴシック" pitchFamily="-110" charset="-128"/>
              </a:rPr>
              <a:t> Fatty acid structures and vesicle formation rates. </a:t>
            </a:r>
            <a:r>
              <a:rPr lang="en-US" sz="1200" b="1" kern="1200" dirty="0">
                <a:solidFill>
                  <a:schemeClr val="tx1"/>
                </a:solidFill>
                <a:latin typeface="+mn-lt"/>
                <a:ea typeface="ＭＳ Ｐゴシック" pitchFamily="-110" charset="-128"/>
                <a:cs typeface="ＭＳ Ｐゴシック" pitchFamily="-110" charset="-128"/>
              </a:rPr>
              <a:t>A,</a:t>
            </a:r>
            <a:r>
              <a:rPr lang="en-US" sz="1200" b="0" kern="1200" dirty="0">
                <a:solidFill>
                  <a:schemeClr val="tx1"/>
                </a:solidFill>
                <a:latin typeface="+mn-lt"/>
                <a:ea typeface="ＭＳ Ｐゴシック" pitchFamily="-110" charset="-128"/>
                <a:cs typeface="ＭＳ Ｐゴシック" pitchFamily="-110" charset="-128"/>
              </a:rPr>
              <a:t> </a:t>
            </a:r>
            <a:r>
              <a:rPr lang="en-US" sz="1200" b="0" kern="1200" dirty="0" err="1">
                <a:solidFill>
                  <a:schemeClr val="tx1"/>
                </a:solidFill>
                <a:latin typeface="+mn-lt"/>
                <a:ea typeface="ＭＳ Ｐゴシック" pitchFamily="-110" charset="-128"/>
                <a:cs typeface="ＭＳ Ｐゴシック" pitchFamily="-110" charset="-128"/>
              </a:rPr>
              <a:t>Myristoleate</a:t>
            </a:r>
            <a:r>
              <a:rPr lang="en-US" sz="1200" b="0" kern="1200" dirty="0">
                <a:solidFill>
                  <a:schemeClr val="tx1"/>
                </a:solidFill>
                <a:latin typeface="+mn-lt"/>
                <a:ea typeface="ＭＳ Ｐゴシック" pitchFamily="-110" charset="-128"/>
                <a:cs typeface="ＭＳ Ｐゴシック" pitchFamily="-110" charset="-128"/>
              </a:rPr>
              <a:t> chemical structure. </a:t>
            </a:r>
            <a:r>
              <a:rPr lang="en-US" sz="1200" b="1" kern="1200" dirty="0">
                <a:solidFill>
                  <a:schemeClr val="tx1"/>
                </a:solidFill>
                <a:latin typeface="+mn-lt"/>
                <a:ea typeface="ＭＳ Ｐゴシック" pitchFamily="-110" charset="-128"/>
                <a:cs typeface="ＭＳ Ｐゴシック" pitchFamily="-110" charset="-128"/>
              </a:rPr>
              <a:t>B,</a:t>
            </a:r>
            <a:r>
              <a:rPr lang="en-US" sz="1200" b="0" kern="1200" dirty="0">
                <a:solidFill>
                  <a:schemeClr val="tx1"/>
                </a:solidFill>
                <a:latin typeface="+mn-lt"/>
                <a:ea typeface="ＭＳ Ｐゴシック" pitchFamily="-110" charset="-128"/>
                <a:cs typeface="ＭＳ Ｐゴシック" pitchFamily="-110" charset="-128"/>
              </a:rPr>
              <a:t> Fatty acid monolayer forming a micelle and a bilayer forming a membrane vesicle. </a:t>
            </a:r>
            <a:r>
              <a:rPr lang="en-US" sz="1200" b="1" kern="1200" dirty="0">
                <a:solidFill>
                  <a:schemeClr val="tx1"/>
                </a:solidFill>
                <a:latin typeface="+mn-lt"/>
                <a:ea typeface="ＭＳ Ｐゴシック" pitchFamily="-110" charset="-128"/>
                <a:cs typeface="ＭＳ Ｐゴシック" pitchFamily="-110" charset="-128"/>
              </a:rPr>
              <a:t>C,</a:t>
            </a:r>
            <a:r>
              <a:rPr lang="en-US" sz="1200" b="0" kern="1200" dirty="0">
                <a:solidFill>
                  <a:schemeClr val="tx1"/>
                </a:solidFill>
                <a:latin typeface="+mn-lt"/>
                <a:ea typeface="ＭＳ Ｐゴシック" pitchFamily="-110" charset="-128"/>
                <a:cs typeface="ＭＳ Ｐゴシック" pitchFamily="-110" charset="-128"/>
              </a:rPr>
              <a:t> Effects of different solid surfaces for vesicle formation. </a:t>
            </a:r>
            <a:r>
              <a:rPr lang="en-US" sz="1200" b="1" kern="1200" dirty="0">
                <a:solidFill>
                  <a:schemeClr val="tx1"/>
                </a:solidFill>
                <a:latin typeface="+mn-lt"/>
                <a:ea typeface="ＭＳ Ｐゴシック" pitchFamily="-110" charset="-128"/>
                <a:cs typeface="ＭＳ Ｐゴシック" pitchFamily="-110" charset="-128"/>
              </a:rPr>
              <a:t>D,</a:t>
            </a:r>
            <a:r>
              <a:rPr lang="en-US" sz="1200" b="0" kern="1200" dirty="0">
                <a:solidFill>
                  <a:schemeClr val="tx1"/>
                </a:solidFill>
                <a:latin typeface="+mn-lt"/>
                <a:ea typeface="ＭＳ Ｐゴシック" pitchFamily="-110" charset="-128"/>
                <a:cs typeface="ＭＳ Ｐゴシック" pitchFamily="-110" charset="-128"/>
              </a:rPr>
              <a:t> Effects of different concentrations of clay on vesicle formation. </a:t>
            </a:r>
            <a:r>
              <a:rPr lang="en-US" sz="1200" b="1" kern="1200" dirty="0">
                <a:solidFill>
                  <a:schemeClr val="tx1"/>
                </a:solidFill>
                <a:latin typeface="+mn-lt"/>
                <a:ea typeface="ＭＳ Ｐゴシック" pitchFamily="-110" charset="-128"/>
                <a:cs typeface="ＭＳ Ｐゴシック" pitchFamily="-110" charset="-128"/>
              </a:rPr>
              <a:t>E,</a:t>
            </a:r>
            <a:r>
              <a:rPr lang="en-US" sz="1200" b="0" kern="1200" dirty="0">
                <a:solidFill>
                  <a:schemeClr val="tx1"/>
                </a:solidFill>
                <a:latin typeface="+mn-lt"/>
                <a:ea typeface="ＭＳ Ｐゴシック" pitchFamily="-110" charset="-128"/>
                <a:cs typeface="ＭＳ Ｐゴシック" pitchFamily="-110" charset="-128"/>
              </a:rPr>
              <a:t> Initial rates of vesicle formation based on clay concentrations. </a:t>
            </a:r>
          </a:p>
          <a:p>
            <a:r>
              <a:rPr lang="en-US" dirty="0">
                <a:latin typeface="Calibri" charset="0"/>
                <a:ea typeface="ＭＳ Ｐゴシック" charset="0"/>
                <a:cs typeface="ＭＳ Ｐゴシック" charset="0"/>
              </a:rPr>
              <a:t>Talking point: Comparison to negative controls. </a:t>
            </a:r>
          </a:p>
          <a:p>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FA7F917-F8DF-0247-972C-125E2ABA1BD7}" type="slidenum">
              <a:rPr lang="en-US" sz="1200"/>
              <a:pPr eaLnBrk="1" hangingPunct="1"/>
              <a:t>10</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latin typeface="+mn-lt"/>
                <a:ea typeface="ＭＳ Ｐゴシック" pitchFamily="-110" charset="-128"/>
                <a:cs typeface="ＭＳ Ｐゴシック" pitchFamily="-110" charset="-128"/>
              </a:rPr>
              <a:t>Figure 4.11</a:t>
            </a:r>
            <a:r>
              <a:rPr lang="en-US" sz="1200" b="0" kern="1200" dirty="0">
                <a:solidFill>
                  <a:schemeClr val="tx1"/>
                </a:solidFill>
                <a:latin typeface="+mn-lt"/>
                <a:ea typeface="ＭＳ Ｐゴシック" pitchFamily="-110" charset="-128"/>
                <a:cs typeface="ＭＳ Ｐゴシック" pitchFamily="-110" charset="-128"/>
              </a:rPr>
              <a:t> Fatty acid structures and vesicle formation rates. </a:t>
            </a:r>
            <a:r>
              <a:rPr lang="en-US" sz="1200" b="1" kern="1200" dirty="0">
                <a:solidFill>
                  <a:schemeClr val="tx1"/>
                </a:solidFill>
                <a:latin typeface="+mn-lt"/>
                <a:ea typeface="ＭＳ Ｐゴシック" pitchFamily="-110" charset="-128"/>
                <a:cs typeface="ＭＳ Ｐゴシック" pitchFamily="-110" charset="-128"/>
              </a:rPr>
              <a:t>A,</a:t>
            </a:r>
            <a:r>
              <a:rPr lang="en-US" sz="1200" b="0" kern="1200" dirty="0">
                <a:solidFill>
                  <a:schemeClr val="tx1"/>
                </a:solidFill>
                <a:latin typeface="+mn-lt"/>
                <a:ea typeface="ＭＳ Ｐゴシック" pitchFamily="-110" charset="-128"/>
                <a:cs typeface="ＭＳ Ｐゴシック" pitchFamily="-110" charset="-128"/>
              </a:rPr>
              <a:t> </a:t>
            </a:r>
            <a:r>
              <a:rPr lang="en-US" sz="1200" b="0" kern="1200" dirty="0" err="1">
                <a:solidFill>
                  <a:schemeClr val="tx1"/>
                </a:solidFill>
                <a:latin typeface="+mn-lt"/>
                <a:ea typeface="ＭＳ Ｐゴシック" pitchFamily="-110" charset="-128"/>
                <a:cs typeface="ＭＳ Ｐゴシック" pitchFamily="-110" charset="-128"/>
              </a:rPr>
              <a:t>Myristoleate</a:t>
            </a:r>
            <a:r>
              <a:rPr lang="en-US" sz="1200" b="0" kern="1200" dirty="0">
                <a:solidFill>
                  <a:schemeClr val="tx1"/>
                </a:solidFill>
                <a:latin typeface="+mn-lt"/>
                <a:ea typeface="ＭＳ Ｐゴシック" pitchFamily="-110" charset="-128"/>
                <a:cs typeface="ＭＳ Ｐゴシック" pitchFamily="-110" charset="-128"/>
              </a:rPr>
              <a:t> chemical structure. </a:t>
            </a:r>
            <a:r>
              <a:rPr lang="en-US" sz="1200" b="1" kern="1200" dirty="0">
                <a:solidFill>
                  <a:schemeClr val="tx1"/>
                </a:solidFill>
                <a:latin typeface="+mn-lt"/>
                <a:ea typeface="ＭＳ Ｐゴシック" pitchFamily="-110" charset="-128"/>
                <a:cs typeface="ＭＳ Ｐゴシック" pitchFamily="-110" charset="-128"/>
              </a:rPr>
              <a:t>B,</a:t>
            </a:r>
            <a:r>
              <a:rPr lang="en-US" sz="1200" b="0" kern="1200" dirty="0">
                <a:solidFill>
                  <a:schemeClr val="tx1"/>
                </a:solidFill>
                <a:latin typeface="+mn-lt"/>
                <a:ea typeface="ＭＳ Ｐゴシック" pitchFamily="-110" charset="-128"/>
                <a:cs typeface="ＭＳ Ｐゴシック" pitchFamily="-110" charset="-128"/>
              </a:rPr>
              <a:t> Fatty acid monolayer forming a micelle and a bilayer forming a membrane vesicle. </a:t>
            </a:r>
            <a:r>
              <a:rPr lang="en-US" sz="1200" b="1" kern="1200" dirty="0">
                <a:solidFill>
                  <a:schemeClr val="tx1"/>
                </a:solidFill>
                <a:latin typeface="+mn-lt"/>
                <a:ea typeface="ＭＳ Ｐゴシック" pitchFamily="-110" charset="-128"/>
                <a:cs typeface="ＭＳ Ｐゴシック" pitchFamily="-110" charset="-128"/>
              </a:rPr>
              <a:t>C,</a:t>
            </a:r>
            <a:r>
              <a:rPr lang="en-US" sz="1200" b="0" kern="1200" dirty="0">
                <a:solidFill>
                  <a:schemeClr val="tx1"/>
                </a:solidFill>
                <a:latin typeface="+mn-lt"/>
                <a:ea typeface="ＭＳ Ｐゴシック" pitchFamily="-110" charset="-128"/>
                <a:cs typeface="ＭＳ Ｐゴシック" pitchFamily="-110" charset="-128"/>
              </a:rPr>
              <a:t> Effects of different solid surfaces for vesicle formation. </a:t>
            </a:r>
            <a:r>
              <a:rPr lang="en-US" sz="1200" b="1" kern="1200" dirty="0">
                <a:solidFill>
                  <a:schemeClr val="tx1"/>
                </a:solidFill>
                <a:latin typeface="+mn-lt"/>
                <a:ea typeface="ＭＳ Ｐゴシック" pitchFamily="-110" charset="-128"/>
                <a:cs typeface="ＭＳ Ｐゴシック" pitchFamily="-110" charset="-128"/>
              </a:rPr>
              <a:t>D,</a:t>
            </a:r>
            <a:r>
              <a:rPr lang="en-US" sz="1200" b="0" kern="1200" dirty="0">
                <a:solidFill>
                  <a:schemeClr val="tx1"/>
                </a:solidFill>
                <a:latin typeface="+mn-lt"/>
                <a:ea typeface="ＭＳ Ｐゴシック" pitchFamily="-110" charset="-128"/>
                <a:cs typeface="ＭＳ Ｐゴシック" pitchFamily="-110" charset="-128"/>
              </a:rPr>
              <a:t> Effects of different concentrations of clay on vesicle formation. </a:t>
            </a:r>
            <a:r>
              <a:rPr lang="en-US" sz="1200" b="1" kern="1200" dirty="0">
                <a:solidFill>
                  <a:schemeClr val="tx1"/>
                </a:solidFill>
                <a:latin typeface="+mn-lt"/>
                <a:ea typeface="ＭＳ Ｐゴシック" pitchFamily="-110" charset="-128"/>
                <a:cs typeface="ＭＳ Ｐゴシック" pitchFamily="-110" charset="-128"/>
              </a:rPr>
              <a:t>E,</a:t>
            </a:r>
            <a:r>
              <a:rPr lang="en-US" sz="1200" b="0" kern="1200" dirty="0">
                <a:solidFill>
                  <a:schemeClr val="tx1"/>
                </a:solidFill>
                <a:latin typeface="+mn-lt"/>
                <a:ea typeface="ＭＳ Ｐゴシック" pitchFamily="-110" charset="-128"/>
                <a:cs typeface="ＭＳ Ｐゴシック" pitchFamily="-110" charset="-128"/>
              </a:rPr>
              <a:t> Initial rates of vesicle formation based on clay concentrations. </a:t>
            </a:r>
          </a:p>
          <a:p>
            <a:r>
              <a:rPr lang="en-US" dirty="0">
                <a:latin typeface="Calibri" charset="0"/>
                <a:ea typeface="ＭＳ Ｐゴシック" charset="0"/>
                <a:cs typeface="ＭＳ Ｐゴシック" charset="0"/>
              </a:rPr>
              <a:t>Talking point: Negative control worked as expected.  </a:t>
            </a:r>
          </a:p>
          <a:p>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FA7F917-F8DF-0247-972C-125E2ABA1BD7}" type="slidenum">
              <a:rPr lang="en-US" sz="1200"/>
              <a:pPr eaLnBrk="1" hangingPunct="1"/>
              <a:t>11</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46033E9-CED5-B440-B767-9F893D520C63}" type="datetime1">
              <a:rPr lang="en-US"/>
              <a:pPr>
                <a:defRPr/>
              </a:pPr>
              <a:t>8/12/20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CB4681-4CF9-BB44-82DD-38D228A8CF15}" type="slidenum">
              <a:rPr lang="en-US"/>
              <a:pPr>
                <a:defRPr/>
              </a:pPr>
              <a:t>‹#›</a:t>
            </a:fld>
            <a:endParaRPr lang="en-US"/>
          </a:p>
        </p:txBody>
      </p:sp>
    </p:spTree>
    <p:extLst>
      <p:ext uri="{BB962C8B-B14F-4D97-AF65-F5344CB8AC3E}">
        <p14:creationId xmlns:p14="http://schemas.microsoft.com/office/powerpoint/2010/main" val="4174647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53713FD-763A-DC44-A920-BE49E60D3C4B}" type="datetime1">
              <a:rPr lang="en-US"/>
              <a:pPr>
                <a:defRPr/>
              </a:pPr>
              <a:t>8/12/20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22E4A7-6162-854C-AD31-D32E2D42F0AC}" type="slidenum">
              <a:rPr lang="en-US"/>
              <a:pPr>
                <a:defRPr/>
              </a:pPr>
              <a:t>‹#›</a:t>
            </a:fld>
            <a:endParaRPr lang="en-US"/>
          </a:p>
        </p:txBody>
      </p:sp>
    </p:spTree>
    <p:extLst>
      <p:ext uri="{BB962C8B-B14F-4D97-AF65-F5344CB8AC3E}">
        <p14:creationId xmlns:p14="http://schemas.microsoft.com/office/powerpoint/2010/main" val="1839841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5A5D0C2-C8E9-5048-9240-6BD5B2F04F7E}" type="datetime1">
              <a:rPr lang="en-US"/>
              <a:pPr>
                <a:defRPr/>
              </a:pPr>
              <a:t>8/12/20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96506C-23A8-1848-A240-D63342D4A87F}" type="slidenum">
              <a:rPr lang="en-US"/>
              <a:pPr>
                <a:defRPr/>
              </a:pPr>
              <a:t>‹#›</a:t>
            </a:fld>
            <a:endParaRPr lang="en-US"/>
          </a:p>
        </p:txBody>
      </p:sp>
    </p:spTree>
    <p:extLst>
      <p:ext uri="{BB962C8B-B14F-4D97-AF65-F5344CB8AC3E}">
        <p14:creationId xmlns:p14="http://schemas.microsoft.com/office/powerpoint/2010/main" val="2132509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C6C9930-C57A-524C-84C0-4C35D5C9E14D}" type="datetime1">
              <a:rPr lang="en-US"/>
              <a:pPr>
                <a:defRPr/>
              </a:pPr>
              <a:t>8/12/20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75252E-928D-2E4D-958C-8E2543F174D4}" type="slidenum">
              <a:rPr lang="en-US"/>
              <a:pPr>
                <a:defRPr/>
              </a:pPr>
              <a:t>‹#›</a:t>
            </a:fld>
            <a:endParaRPr lang="en-US"/>
          </a:p>
        </p:txBody>
      </p:sp>
    </p:spTree>
    <p:extLst>
      <p:ext uri="{BB962C8B-B14F-4D97-AF65-F5344CB8AC3E}">
        <p14:creationId xmlns:p14="http://schemas.microsoft.com/office/powerpoint/2010/main" val="1014994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3096F32-F49F-4440-80A6-0B675A761CE0}" type="datetime1">
              <a:rPr lang="en-US"/>
              <a:pPr>
                <a:defRPr/>
              </a:pPr>
              <a:t>8/12/20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6125A0-21DD-3340-8C82-112392A682E1}" type="slidenum">
              <a:rPr lang="en-US"/>
              <a:pPr>
                <a:defRPr/>
              </a:pPr>
              <a:t>‹#›</a:t>
            </a:fld>
            <a:endParaRPr lang="en-US"/>
          </a:p>
        </p:txBody>
      </p:sp>
    </p:spTree>
    <p:extLst>
      <p:ext uri="{BB962C8B-B14F-4D97-AF65-F5344CB8AC3E}">
        <p14:creationId xmlns:p14="http://schemas.microsoft.com/office/powerpoint/2010/main" val="4137799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EF875D0-9B02-3048-AC49-7D4ECBBD3A89}" type="datetime1">
              <a:rPr lang="en-US"/>
              <a:pPr>
                <a:defRPr/>
              </a:pPr>
              <a:t>8/12/20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63D2213-A482-A64A-A3B2-25DBDC311524}" type="slidenum">
              <a:rPr lang="en-US"/>
              <a:pPr>
                <a:defRPr/>
              </a:pPr>
              <a:t>‹#›</a:t>
            </a:fld>
            <a:endParaRPr lang="en-US"/>
          </a:p>
        </p:txBody>
      </p:sp>
    </p:spTree>
    <p:extLst>
      <p:ext uri="{BB962C8B-B14F-4D97-AF65-F5344CB8AC3E}">
        <p14:creationId xmlns:p14="http://schemas.microsoft.com/office/powerpoint/2010/main" val="1220333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C6D2CC2-76DC-E949-8FFD-31DA622F92E2}" type="datetime1">
              <a:rPr lang="en-US"/>
              <a:pPr>
                <a:defRPr/>
              </a:pPr>
              <a:t>8/12/20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EF0D549-0440-454E-B23A-2EF30F0FB74F}" type="slidenum">
              <a:rPr lang="en-US"/>
              <a:pPr>
                <a:defRPr/>
              </a:pPr>
              <a:t>‹#›</a:t>
            </a:fld>
            <a:endParaRPr lang="en-US"/>
          </a:p>
        </p:txBody>
      </p:sp>
    </p:spTree>
    <p:extLst>
      <p:ext uri="{BB962C8B-B14F-4D97-AF65-F5344CB8AC3E}">
        <p14:creationId xmlns:p14="http://schemas.microsoft.com/office/powerpoint/2010/main" val="284461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34A0E83-391B-C041-AADD-8E168998BFCB}" type="datetime1">
              <a:rPr lang="en-US"/>
              <a:pPr>
                <a:defRPr/>
              </a:pPr>
              <a:t>8/12/20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F1E3A09-22A8-654D-8892-C8576F2CFDF8}" type="slidenum">
              <a:rPr lang="en-US"/>
              <a:pPr>
                <a:defRPr/>
              </a:pPr>
              <a:t>‹#›</a:t>
            </a:fld>
            <a:endParaRPr lang="en-US"/>
          </a:p>
        </p:txBody>
      </p:sp>
    </p:spTree>
    <p:extLst>
      <p:ext uri="{BB962C8B-B14F-4D97-AF65-F5344CB8AC3E}">
        <p14:creationId xmlns:p14="http://schemas.microsoft.com/office/powerpoint/2010/main" val="3345361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1BF09D3-92E8-434C-ABE0-5332CE4EEE6B}" type="datetime1">
              <a:rPr lang="en-US"/>
              <a:pPr>
                <a:defRPr/>
              </a:pPr>
              <a:t>8/12/20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3E87637-26D8-3C4D-A973-BE64559238A4}" type="slidenum">
              <a:rPr lang="en-US"/>
              <a:pPr>
                <a:defRPr/>
              </a:pPr>
              <a:t>‹#›</a:t>
            </a:fld>
            <a:endParaRPr lang="en-US"/>
          </a:p>
        </p:txBody>
      </p:sp>
    </p:spTree>
    <p:extLst>
      <p:ext uri="{BB962C8B-B14F-4D97-AF65-F5344CB8AC3E}">
        <p14:creationId xmlns:p14="http://schemas.microsoft.com/office/powerpoint/2010/main" val="585908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D13C668-8B95-F441-8563-64F72C8521E5}" type="datetime1">
              <a:rPr lang="en-US"/>
              <a:pPr>
                <a:defRPr/>
              </a:pPr>
              <a:t>8/12/20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DD68B8D-685E-A044-9FBD-88971BF38F0B}" type="slidenum">
              <a:rPr lang="en-US"/>
              <a:pPr>
                <a:defRPr/>
              </a:pPr>
              <a:t>‹#›</a:t>
            </a:fld>
            <a:endParaRPr lang="en-US"/>
          </a:p>
        </p:txBody>
      </p:sp>
    </p:spTree>
    <p:extLst>
      <p:ext uri="{BB962C8B-B14F-4D97-AF65-F5344CB8AC3E}">
        <p14:creationId xmlns:p14="http://schemas.microsoft.com/office/powerpoint/2010/main" val="2558897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50AD78C-D634-544B-B533-61C3A0763BC4}" type="datetime1">
              <a:rPr lang="en-US"/>
              <a:pPr>
                <a:defRPr/>
              </a:pPr>
              <a:t>8/12/20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EB6E0F2-DF18-3F40-B372-E78598D1E29C}" type="slidenum">
              <a:rPr lang="en-US"/>
              <a:pPr>
                <a:defRPr/>
              </a:pPr>
              <a:t>‹#›</a:t>
            </a:fld>
            <a:endParaRPr lang="en-US"/>
          </a:p>
        </p:txBody>
      </p:sp>
    </p:spTree>
    <p:extLst>
      <p:ext uri="{BB962C8B-B14F-4D97-AF65-F5344CB8AC3E}">
        <p14:creationId xmlns:p14="http://schemas.microsoft.com/office/powerpoint/2010/main" val="420894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70561324-1CD5-BE4F-9F32-D6E79A8FD7B9}" type="datetime1">
              <a:rPr lang="en-US"/>
              <a:pPr>
                <a:defRPr/>
              </a:pPr>
              <a:t>8/12/20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1BBDF0A6-5782-154D-89D0-FDE9628D0F0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2" charset="-128"/>
          <a:cs typeface="ＭＳ Ｐゴシック" pitchFamily="32" charset="-128"/>
        </a:defRPr>
      </a:lvl1pPr>
      <a:lvl2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2pPr>
      <a:lvl3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3pPr>
      <a:lvl4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4pPr>
      <a:lvl5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5pPr>
      <a:lvl6pPr marL="4572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6pPr>
      <a:lvl7pPr marL="9144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7pPr>
      <a:lvl8pPr marL="13716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8pPr>
      <a:lvl9pPr marL="18288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2" charset="-128"/>
          <a:cs typeface="ＭＳ Ｐゴシック" pitchFamily="32"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2"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2"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2"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biomodel.uah.es/en/model3js/bicapa.ht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
          <p:cNvSpPr txBox="1">
            <a:spLocks noChangeArrowheads="1"/>
          </p:cNvSpPr>
          <p:nvPr/>
        </p:nvSpPr>
        <p:spPr bwMode="auto">
          <a:xfrm>
            <a:off x="0" y="2028825"/>
            <a:ext cx="91440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dirty="0">
                <a:latin typeface="Times New Roman" charset="0"/>
                <a:cs typeface="Times New Roman" charset="0"/>
              </a:rPr>
              <a:t>PowerPoint Slides for Chapter 4:</a:t>
            </a:r>
          </a:p>
          <a:p>
            <a:pPr algn="ctr" eaLnBrk="1" hangingPunct="1"/>
            <a:r>
              <a:rPr lang="en-US" sz="3600" b="1" dirty="0">
                <a:latin typeface="Times New Roman"/>
                <a:cs typeface="Times New Roman"/>
              </a:rPr>
              <a:t>Evolution and Origin of Cells</a:t>
            </a:r>
          </a:p>
        </p:txBody>
      </p:sp>
      <p:sp>
        <p:nvSpPr>
          <p:cNvPr id="8" name="TextBox 2"/>
          <p:cNvSpPr txBox="1">
            <a:spLocks noChangeArrowheads="1"/>
          </p:cNvSpPr>
          <p:nvPr/>
        </p:nvSpPr>
        <p:spPr bwMode="auto">
          <a:xfrm>
            <a:off x="347000" y="4926013"/>
            <a:ext cx="7861300" cy="954107"/>
          </a:xfrm>
          <a:prstGeom prst="rect">
            <a:avLst/>
          </a:prstGeom>
          <a:solidFill>
            <a:srgbClr val="F28427"/>
          </a:solidFill>
          <a:ln w="28575">
            <a:solidFill>
              <a:schemeClr val="accent6">
                <a:lumMod val="75000"/>
              </a:schemeClr>
            </a:solidFill>
            <a:miter lim="800000"/>
            <a:headEnd/>
            <a:tailEnd/>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dirty="0">
                <a:latin typeface="+mn-lt"/>
                <a:cs typeface="Times New Roman" charset="0"/>
              </a:rPr>
              <a:t>by A. Malcolm Campbell, Laurie J. Heyer, &amp; Christopher Paradise</a:t>
            </a:r>
          </a:p>
        </p:txBody>
      </p:sp>
      <p:sp>
        <p:nvSpPr>
          <p:cNvPr id="9" name="TextBox 2"/>
          <p:cNvSpPr txBox="1">
            <a:spLocks noChangeArrowheads="1"/>
          </p:cNvSpPr>
          <p:nvPr/>
        </p:nvSpPr>
        <p:spPr bwMode="auto">
          <a:xfrm>
            <a:off x="347000" y="3532188"/>
            <a:ext cx="7861300" cy="1077218"/>
          </a:xfrm>
          <a:prstGeom prst="rect">
            <a:avLst/>
          </a:prstGeom>
          <a:solidFill>
            <a:srgbClr val="176A6D"/>
          </a:solidFill>
          <a:ln w="28575">
            <a:solidFill>
              <a:schemeClr val="accent5">
                <a:lumMod val="75000"/>
              </a:schemeClr>
            </a:solidFill>
            <a:miter lim="800000"/>
            <a:headEnd/>
            <a:tailEnd/>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dirty="0">
                <a:solidFill>
                  <a:schemeClr val="bg1"/>
                </a:solidFill>
                <a:latin typeface="Times New Roman"/>
                <a:cs typeface="Times New Roman"/>
              </a:rPr>
              <a:t>4.3 Can non-living objects compete and grow?</a:t>
            </a:r>
            <a:br>
              <a:rPr lang="en-US" sz="3200" dirty="0">
                <a:solidFill>
                  <a:schemeClr val="bg1"/>
                </a:solidFill>
                <a:latin typeface="Times New Roman"/>
                <a:cs typeface="Times New Roman"/>
              </a:rPr>
            </a:br>
            <a:endParaRPr lang="en-US" sz="3200" dirty="0">
              <a:solidFill>
                <a:schemeClr val="bg1"/>
              </a:solidFill>
              <a:latin typeface="Times New Roman"/>
              <a:cs typeface="Times New Roman"/>
            </a:endParaRPr>
          </a:p>
        </p:txBody>
      </p:sp>
      <p:sp>
        <p:nvSpPr>
          <p:cNvPr id="10" name="TextBox 1"/>
          <p:cNvSpPr txBox="1">
            <a:spLocks noChangeArrowheads="1"/>
          </p:cNvSpPr>
          <p:nvPr/>
        </p:nvSpPr>
        <p:spPr bwMode="auto">
          <a:xfrm>
            <a:off x="347000" y="166420"/>
            <a:ext cx="7017705" cy="1569660"/>
          </a:xfrm>
          <a:prstGeom prst="rect">
            <a:avLst/>
          </a:prstGeom>
          <a:solidFill>
            <a:srgbClr val="874391"/>
          </a:solidFill>
          <a:ln w="38100">
            <a:solidFill>
              <a:srgbClr val="7030A0"/>
            </a:solidFill>
            <a:miter lim="800000"/>
            <a:headEnd/>
            <a:tailEnd/>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i="1" dirty="0">
                <a:latin typeface="Times New Roman" charset="0"/>
              </a:rPr>
              <a:t>Integrating Concepts in Biology</a:t>
            </a:r>
          </a:p>
        </p:txBody>
      </p:sp>
      <p:pic>
        <p:nvPicPr>
          <p:cNvPr id="1026" name="Picture 2" descr="C:\Users\chparadise\Documents\IntegratingConcepts2014\icon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9600" y="177704"/>
            <a:ext cx="1682564" cy="1550202"/>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ectangle 10"/>
          <p:cNvSpPr/>
          <p:nvPr/>
        </p:nvSpPr>
        <p:spPr>
          <a:xfrm>
            <a:off x="3586574" y="6554371"/>
            <a:ext cx="5546968" cy="276999"/>
          </a:xfrm>
          <a:prstGeom prst="rect">
            <a:avLst/>
          </a:prstGeom>
        </p:spPr>
        <p:txBody>
          <a:bodyPr wrap="none">
            <a:spAutoFit/>
          </a:bodyPr>
          <a:lstStyle/>
          <a:p>
            <a:r>
              <a:rPr lang="en-US" sz="1200" dirty="0">
                <a:solidFill>
                  <a:schemeClr val="bg1">
                    <a:lumMod val="65000"/>
                  </a:schemeClr>
                </a:solidFill>
              </a:rPr>
              <a:t>Copyright © 2015 by AM Campbell, LJ Heyer, CJ Paradise. All rights reserved. </a:t>
            </a:r>
          </a:p>
        </p:txBody>
      </p:sp>
    </p:spTree>
    <p:extLst>
      <p:ext uri="{BB962C8B-B14F-4D97-AF65-F5344CB8AC3E}">
        <p14:creationId xmlns:p14="http://schemas.microsoft.com/office/powerpoint/2010/main" val="213361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1"/>
          <p:cNvSpPr txBox="1">
            <a:spLocks noChangeArrowheads="1"/>
          </p:cNvSpPr>
          <p:nvPr/>
        </p:nvSpPr>
        <p:spPr bwMode="auto">
          <a:xfrm>
            <a:off x="0" y="46038"/>
            <a:ext cx="914400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dirty="0">
                <a:latin typeface="Times New Roman" charset="0"/>
              </a:rPr>
              <a:t>Catalytic Charged Surfaces</a:t>
            </a:r>
          </a:p>
        </p:txBody>
      </p:sp>
      <p:sp>
        <p:nvSpPr>
          <p:cNvPr id="15362" name="Title 4"/>
          <p:cNvSpPr>
            <a:spLocks noGrp="1"/>
          </p:cNvSpPr>
          <p:nvPr>
            <p:ph type="title"/>
          </p:nvPr>
        </p:nvSpPr>
        <p:spPr>
          <a:xfrm>
            <a:off x="0" y="6256338"/>
            <a:ext cx="1584325" cy="601662"/>
          </a:xfrm>
        </p:spPr>
        <p:txBody>
          <a:bodyPr/>
          <a:lstStyle/>
          <a:p>
            <a:pPr algn="l"/>
            <a:r>
              <a:rPr lang="en-US" sz="2400" dirty="0">
                <a:latin typeface="Times New Roman" charset="0"/>
                <a:ea typeface="ＭＳ Ｐゴシック" charset="0"/>
                <a:cs typeface="Times New Roman" charset="0"/>
              </a:rPr>
              <a:t>Fig. 4.11</a:t>
            </a:r>
          </a:p>
        </p:txBody>
      </p:sp>
      <p:sp>
        <p:nvSpPr>
          <p:cNvPr id="9" name="Rectangle 8"/>
          <p:cNvSpPr/>
          <p:nvPr/>
        </p:nvSpPr>
        <p:spPr>
          <a:xfrm>
            <a:off x="4724400" y="2057400"/>
            <a:ext cx="992188" cy="30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5257800" y="2286000"/>
            <a:ext cx="395288" cy="30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6"/>
          <p:cNvSpPr/>
          <p:nvPr/>
        </p:nvSpPr>
        <p:spPr>
          <a:xfrm>
            <a:off x="3586574" y="6554371"/>
            <a:ext cx="5546968" cy="276999"/>
          </a:xfrm>
          <a:prstGeom prst="rect">
            <a:avLst/>
          </a:prstGeom>
        </p:spPr>
        <p:txBody>
          <a:bodyPr wrap="none">
            <a:spAutoFit/>
          </a:bodyPr>
          <a:lstStyle/>
          <a:p>
            <a:r>
              <a:rPr lang="en-US" sz="1200" dirty="0">
                <a:solidFill>
                  <a:schemeClr val="bg1">
                    <a:lumMod val="65000"/>
                  </a:schemeClr>
                </a:solidFill>
              </a:rPr>
              <a:t>Copyright © 2015 by AM Campbell, LJ Heyer, CJ Paradise. All rights reserved. </a:t>
            </a:r>
          </a:p>
        </p:txBody>
      </p:sp>
      <p:sp>
        <p:nvSpPr>
          <p:cNvPr id="2" name="TextBox 1"/>
          <p:cNvSpPr txBox="1"/>
          <p:nvPr/>
        </p:nvSpPr>
        <p:spPr>
          <a:xfrm>
            <a:off x="5888947" y="6295515"/>
            <a:ext cx="3178124" cy="276999"/>
          </a:xfrm>
          <a:prstGeom prst="rect">
            <a:avLst/>
          </a:prstGeom>
          <a:noFill/>
        </p:spPr>
        <p:txBody>
          <a:bodyPr wrap="none" rtlCol="0">
            <a:spAutoFit/>
          </a:bodyPr>
          <a:lstStyle/>
          <a:p>
            <a:r>
              <a:rPr lang="pl-PL" sz="1200" dirty="0">
                <a:solidFill>
                  <a:srgbClr val="A6A6A6"/>
                </a:solidFill>
              </a:rPr>
              <a:t>C, D, E. </a:t>
            </a:r>
            <a:r>
              <a:rPr lang="pl-PL" sz="1200" dirty="0" err="1">
                <a:solidFill>
                  <a:srgbClr val="A6A6A6"/>
                </a:solidFill>
              </a:rPr>
              <a:t>modified</a:t>
            </a:r>
            <a:r>
              <a:rPr lang="pl-PL" sz="1200" dirty="0">
                <a:solidFill>
                  <a:srgbClr val="A6A6A6"/>
                </a:solidFill>
              </a:rPr>
              <a:t> from </a:t>
            </a:r>
            <a:r>
              <a:rPr lang="pl-PL" sz="1200" dirty="0" err="1">
                <a:solidFill>
                  <a:srgbClr val="A6A6A6"/>
                </a:solidFill>
              </a:rPr>
              <a:t>Hanczyc</a:t>
            </a:r>
            <a:r>
              <a:rPr lang="pl-PL" sz="1200" dirty="0">
                <a:solidFill>
                  <a:srgbClr val="A6A6A6"/>
                </a:solidFill>
              </a:rPr>
              <a:t> </a:t>
            </a:r>
            <a:r>
              <a:rPr lang="pl-PL" sz="1200" i="1" dirty="0">
                <a:solidFill>
                  <a:srgbClr val="A6A6A6"/>
                </a:solidFill>
              </a:rPr>
              <a:t>et al.</a:t>
            </a:r>
            <a:r>
              <a:rPr lang="pl-PL" sz="1200" dirty="0">
                <a:solidFill>
                  <a:srgbClr val="A6A6A6"/>
                </a:solidFill>
              </a:rPr>
              <a:t>, 2003.</a:t>
            </a:r>
            <a:endParaRPr lang="en-US" sz="1200" dirty="0">
              <a:solidFill>
                <a:srgbClr val="A6A6A6"/>
              </a:solidFill>
            </a:endParaRPr>
          </a:p>
        </p:txBody>
      </p:sp>
      <p:pic>
        <p:nvPicPr>
          <p:cNvPr id="3" name="Picture 2" descr="Screen Shot 2014-08-25 at 9.29.0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57888"/>
            <a:ext cx="9144000" cy="3503448"/>
          </a:xfrm>
          <a:prstGeom prst="rect">
            <a:avLst/>
          </a:prstGeom>
        </p:spPr>
      </p:pic>
    </p:spTree>
    <p:extLst>
      <p:ext uri="{BB962C8B-B14F-4D97-AF65-F5344CB8AC3E}">
        <p14:creationId xmlns:p14="http://schemas.microsoft.com/office/powerpoint/2010/main" val="4075771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p:nvPr>
        </p:nvSpPr>
        <p:spPr>
          <a:xfrm>
            <a:off x="0" y="6256338"/>
            <a:ext cx="1584325" cy="601662"/>
          </a:xfrm>
        </p:spPr>
        <p:txBody>
          <a:bodyPr/>
          <a:lstStyle/>
          <a:p>
            <a:pPr algn="l"/>
            <a:r>
              <a:rPr lang="en-US" sz="2400" dirty="0">
                <a:latin typeface="Times New Roman" charset="0"/>
                <a:ea typeface="ＭＳ Ｐゴシック" charset="0"/>
                <a:cs typeface="Times New Roman" charset="0"/>
              </a:rPr>
              <a:t>Fig. 4.11</a:t>
            </a:r>
          </a:p>
        </p:txBody>
      </p:sp>
      <p:sp>
        <p:nvSpPr>
          <p:cNvPr id="9" name="Rectangle 8"/>
          <p:cNvSpPr/>
          <p:nvPr/>
        </p:nvSpPr>
        <p:spPr>
          <a:xfrm>
            <a:off x="4724400" y="2057400"/>
            <a:ext cx="992188" cy="30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5257800" y="2286000"/>
            <a:ext cx="395288" cy="30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6"/>
          <p:cNvSpPr/>
          <p:nvPr/>
        </p:nvSpPr>
        <p:spPr>
          <a:xfrm>
            <a:off x="3586574" y="6554371"/>
            <a:ext cx="5546968" cy="276999"/>
          </a:xfrm>
          <a:prstGeom prst="rect">
            <a:avLst/>
          </a:prstGeom>
        </p:spPr>
        <p:txBody>
          <a:bodyPr wrap="none">
            <a:spAutoFit/>
          </a:bodyPr>
          <a:lstStyle/>
          <a:p>
            <a:r>
              <a:rPr lang="en-US" sz="1200" dirty="0">
                <a:solidFill>
                  <a:schemeClr val="bg1">
                    <a:lumMod val="65000"/>
                  </a:schemeClr>
                </a:solidFill>
              </a:rPr>
              <a:t>Copyright © 2015 by AM Campbell, LJ Heyer, CJ Paradise. All rights reserved. </a:t>
            </a:r>
          </a:p>
        </p:txBody>
      </p:sp>
      <p:sp>
        <p:nvSpPr>
          <p:cNvPr id="2" name="TextBox 1"/>
          <p:cNvSpPr txBox="1"/>
          <p:nvPr/>
        </p:nvSpPr>
        <p:spPr>
          <a:xfrm>
            <a:off x="5888947" y="6295515"/>
            <a:ext cx="3178124" cy="276999"/>
          </a:xfrm>
          <a:prstGeom prst="rect">
            <a:avLst/>
          </a:prstGeom>
          <a:noFill/>
        </p:spPr>
        <p:txBody>
          <a:bodyPr wrap="none" rtlCol="0">
            <a:spAutoFit/>
          </a:bodyPr>
          <a:lstStyle/>
          <a:p>
            <a:r>
              <a:rPr lang="pl-PL" sz="1200" dirty="0">
                <a:solidFill>
                  <a:srgbClr val="A6A6A6"/>
                </a:solidFill>
              </a:rPr>
              <a:t>C, D, E. </a:t>
            </a:r>
            <a:r>
              <a:rPr lang="pl-PL" sz="1200" dirty="0" err="1">
                <a:solidFill>
                  <a:srgbClr val="A6A6A6"/>
                </a:solidFill>
              </a:rPr>
              <a:t>modified</a:t>
            </a:r>
            <a:r>
              <a:rPr lang="pl-PL" sz="1200" dirty="0">
                <a:solidFill>
                  <a:srgbClr val="A6A6A6"/>
                </a:solidFill>
              </a:rPr>
              <a:t> from </a:t>
            </a:r>
            <a:r>
              <a:rPr lang="pl-PL" sz="1200" dirty="0" err="1">
                <a:solidFill>
                  <a:srgbClr val="A6A6A6"/>
                </a:solidFill>
              </a:rPr>
              <a:t>Hanczyc</a:t>
            </a:r>
            <a:r>
              <a:rPr lang="pl-PL" sz="1200" dirty="0">
                <a:solidFill>
                  <a:srgbClr val="A6A6A6"/>
                </a:solidFill>
              </a:rPr>
              <a:t> </a:t>
            </a:r>
            <a:r>
              <a:rPr lang="pl-PL" sz="1200" i="1" dirty="0">
                <a:solidFill>
                  <a:srgbClr val="A6A6A6"/>
                </a:solidFill>
              </a:rPr>
              <a:t>et al.</a:t>
            </a:r>
            <a:r>
              <a:rPr lang="pl-PL" sz="1200" dirty="0">
                <a:solidFill>
                  <a:srgbClr val="A6A6A6"/>
                </a:solidFill>
              </a:rPr>
              <a:t>, 2003.</a:t>
            </a:r>
            <a:endParaRPr lang="en-US" sz="1200" dirty="0">
              <a:solidFill>
                <a:srgbClr val="A6A6A6"/>
              </a:solidFill>
            </a:endParaRPr>
          </a:p>
        </p:txBody>
      </p:sp>
      <p:pic>
        <p:nvPicPr>
          <p:cNvPr id="3" name="Picture 2" descr="Screen Shot 2014-08-25 at 9.29.2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300" y="1519980"/>
            <a:ext cx="8204200" cy="4660900"/>
          </a:xfrm>
          <a:prstGeom prst="rect">
            <a:avLst/>
          </a:prstGeom>
        </p:spPr>
      </p:pic>
      <p:sp>
        <p:nvSpPr>
          <p:cNvPr id="11" name="TextBox 1"/>
          <p:cNvSpPr txBox="1">
            <a:spLocks noChangeArrowheads="1"/>
          </p:cNvSpPr>
          <p:nvPr/>
        </p:nvSpPr>
        <p:spPr bwMode="auto">
          <a:xfrm>
            <a:off x="0" y="46038"/>
            <a:ext cx="914400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dirty="0">
                <a:latin typeface="Times New Roman" charset="0"/>
              </a:rPr>
              <a:t>Clay Concentration Effects</a:t>
            </a:r>
          </a:p>
        </p:txBody>
      </p:sp>
      <p:sp>
        <p:nvSpPr>
          <p:cNvPr id="12" name="TextBox 8"/>
          <p:cNvSpPr txBox="1">
            <a:spLocks noChangeArrowheads="1"/>
          </p:cNvSpPr>
          <p:nvPr/>
        </p:nvSpPr>
        <p:spPr bwMode="auto">
          <a:xfrm>
            <a:off x="304800" y="955825"/>
            <a:ext cx="2151063"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200" dirty="0">
                <a:solidFill>
                  <a:srgbClr val="FF0000"/>
                </a:solidFill>
                <a:latin typeface="Times" charset="0"/>
                <a:cs typeface="Times" charset="0"/>
              </a:rPr>
              <a:t>measure of </a:t>
            </a:r>
          </a:p>
          <a:p>
            <a:pPr algn="ctr" eaLnBrk="1" hangingPunct="1"/>
            <a:r>
              <a:rPr lang="en-US" sz="2200" dirty="0">
                <a:solidFill>
                  <a:srgbClr val="FF0000"/>
                </a:solidFill>
                <a:latin typeface="Times" charset="0"/>
                <a:cs typeface="Times" charset="0"/>
              </a:rPr>
              <a:t>vesicle formation</a:t>
            </a:r>
          </a:p>
        </p:txBody>
      </p:sp>
    </p:spTree>
    <p:extLst>
      <p:ext uri="{BB962C8B-B14F-4D97-AF65-F5344CB8AC3E}">
        <p14:creationId xmlns:p14="http://schemas.microsoft.com/office/powerpoint/2010/main" val="3925111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p:nvPr>
        </p:nvSpPr>
        <p:spPr>
          <a:xfrm>
            <a:off x="0" y="6256338"/>
            <a:ext cx="1584325" cy="601662"/>
          </a:xfrm>
        </p:spPr>
        <p:txBody>
          <a:bodyPr/>
          <a:lstStyle/>
          <a:p>
            <a:pPr algn="l"/>
            <a:r>
              <a:rPr lang="en-US" sz="2400" dirty="0">
                <a:latin typeface="Times New Roman" charset="0"/>
                <a:ea typeface="ＭＳ Ｐゴシック" charset="0"/>
                <a:cs typeface="Times New Roman" charset="0"/>
              </a:rPr>
              <a:t>Fig. 4.11</a:t>
            </a:r>
          </a:p>
        </p:txBody>
      </p:sp>
      <p:sp>
        <p:nvSpPr>
          <p:cNvPr id="9" name="Rectangle 8"/>
          <p:cNvSpPr/>
          <p:nvPr/>
        </p:nvSpPr>
        <p:spPr>
          <a:xfrm>
            <a:off x="4724400" y="2057400"/>
            <a:ext cx="992188" cy="30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5257800" y="2286000"/>
            <a:ext cx="395288" cy="30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6"/>
          <p:cNvSpPr/>
          <p:nvPr/>
        </p:nvSpPr>
        <p:spPr>
          <a:xfrm>
            <a:off x="3586574" y="6554371"/>
            <a:ext cx="5546968" cy="276999"/>
          </a:xfrm>
          <a:prstGeom prst="rect">
            <a:avLst/>
          </a:prstGeom>
        </p:spPr>
        <p:txBody>
          <a:bodyPr wrap="none">
            <a:spAutoFit/>
          </a:bodyPr>
          <a:lstStyle/>
          <a:p>
            <a:r>
              <a:rPr lang="en-US" sz="1200" dirty="0">
                <a:solidFill>
                  <a:schemeClr val="bg1">
                    <a:lumMod val="65000"/>
                  </a:schemeClr>
                </a:solidFill>
              </a:rPr>
              <a:t>Copyright © 2015 by AM Campbell, LJ Heyer, CJ Paradise. All rights reserved. </a:t>
            </a:r>
          </a:p>
        </p:txBody>
      </p:sp>
      <p:sp>
        <p:nvSpPr>
          <p:cNvPr id="2" name="TextBox 1"/>
          <p:cNvSpPr txBox="1"/>
          <p:nvPr/>
        </p:nvSpPr>
        <p:spPr>
          <a:xfrm>
            <a:off x="5888947" y="6295515"/>
            <a:ext cx="3178124" cy="276999"/>
          </a:xfrm>
          <a:prstGeom prst="rect">
            <a:avLst/>
          </a:prstGeom>
          <a:noFill/>
        </p:spPr>
        <p:txBody>
          <a:bodyPr wrap="none" rtlCol="0">
            <a:spAutoFit/>
          </a:bodyPr>
          <a:lstStyle/>
          <a:p>
            <a:r>
              <a:rPr lang="pl-PL" sz="1200" dirty="0">
                <a:solidFill>
                  <a:srgbClr val="A6A6A6"/>
                </a:solidFill>
              </a:rPr>
              <a:t>C, D, E. </a:t>
            </a:r>
            <a:r>
              <a:rPr lang="pl-PL" sz="1200" dirty="0" err="1">
                <a:solidFill>
                  <a:srgbClr val="A6A6A6"/>
                </a:solidFill>
              </a:rPr>
              <a:t>modified</a:t>
            </a:r>
            <a:r>
              <a:rPr lang="pl-PL" sz="1200" dirty="0">
                <a:solidFill>
                  <a:srgbClr val="A6A6A6"/>
                </a:solidFill>
              </a:rPr>
              <a:t> from </a:t>
            </a:r>
            <a:r>
              <a:rPr lang="pl-PL" sz="1200" dirty="0" err="1">
                <a:solidFill>
                  <a:srgbClr val="A6A6A6"/>
                </a:solidFill>
              </a:rPr>
              <a:t>Hanczyc</a:t>
            </a:r>
            <a:r>
              <a:rPr lang="pl-PL" sz="1200" dirty="0">
                <a:solidFill>
                  <a:srgbClr val="A6A6A6"/>
                </a:solidFill>
              </a:rPr>
              <a:t> </a:t>
            </a:r>
            <a:r>
              <a:rPr lang="pl-PL" sz="1200" i="1" dirty="0">
                <a:solidFill>
                  <a:srgbClr val="A6A6A6"/>
                </a:solidFill>
              </a:rPr>
              <a:t>et al.</a:t>
            </a:r>
            <a:r>
              <a:rPr lang="pl-PL" sz="1200" dirty="0">
                <a:solidFill>
                  <a:srgbClr val="A6A6A6"/>
                </a:solidFill>
              </a:rPr>
              <a:t>, 2003.</a:t>
            </a:r>
            <a:endParaRPr lang="en-US" sz="1200" dirty="0">
              <a:solidFill>
                <a:srgbClr val="A6A6A6"/>
              </a:solidFill>
            </a:endParaRPr>
          </a:p>
        </p:txBody>
      </p:sp>
      <p:pic>
        <p:nvPicPr>
          <p:cNvPr id="3" name="Picture 2" descr="Screen Shot 2014-08-25 at 9.29.2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300" y="1519980"/>
            <a:ext cx="8204200" cy="4660900"/>
          </a:xfrm>
          <a:prstGeom prst="rect">
            <a:avLst/>
          </a:prstGeom>
        </p:spPr>
      </p:pic>
      <p:sp>
        <p:nvSpPr>
          <p:cNvPr id="11" name="TextBox 1"/>
          <p:cNvSpPr txBox="1">
            <a:spLocks noChangeArrowheads="1"/>
          </p:cNvSpPr>
          <p:nvPr/>
        </p:nvSpPr>
        <p:spPr bwMode="auto">
          <a:xfrm>
            <a:off x="0" y="46038"/>
            <a:ext cx="914400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dirty="0">
                <a:latin typeface="Times New Roman" charset="0"/>
              </a:rPr>
              <a:t>Clay Concentration Effects</a:t>
            </a:r>
          </a:p>
        </p:txBody>
      </p:sp>
      <p:sp>
        <p:nvSpPr>
          <p:cNvPr id="12" name="TextBox 8"/>
          <p:cNvSpPr txBox="1">
            <a:spLocks noChangeArrowheads="1"/>
          </p:cNvSpPr>
          <p:nvPr/>
        </p:nvSpPr>
        <p:spPr bwMode="auto">
          <a:xfrm>
            <a:off x="304800" y="955825"/>
            <a:ext cx="2151063"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200" dirty="0">
                <a:solidFill>
                  <a:srgbClr val="FF0000"/>
                </a:solidFill>
                <a:latin typeface="Times" charset="0"/>
                <a:cs typeface="Times" charset="0"/>
              </a:rPr>
              <a:t>measure of </a:t>
            </a:r>
          </a:p>
          <a:p>
            <a:pPr algn="ctr" eaLnBrk="1" hangingPunct="1"/>
            <a:r>
              <a:rPr lang="en-US" sz="2200" dirty="0">
                <a:solidFill>
                  <a:srgbClr val="FF0000"/>
                </a:solidFill>
                <a:latin typeface="Times" charset="0"/>
                <a:cs typeface="Times" charset="0"/>
              </a:rPr>
              <a:t>vesicle formation</a:t>
            </a:r>
          </a:p>
        </p:txBody>
      </p:sp>
      <p:sp>
        <p:nvSpPr>
          <p:cNvPr id="4" name="Freeform 3"/>
          <p:cNvSpPr/>
          <p:nvPr/>
        </p:nvSpPr>
        <p:spPr>
          <a:xfrm>
            <a:off x="2210230" y="1517585"/>
            <a:ext cx="6531723" cy="3365080"/>
          </a:xfrm>
          <a:custGeom>
            <a:avLst/>
            <a:gdLst>
              <a:gd name="connsiteX0" fmla="*/ 6531723 w 6531723"/>
              <a:gd name="connsiteY0" fmla="*/ 2375351 h 3365080"/>
              <a:gd name="connsiteX1" fmla="*/ 6383274 w 6531723"/>
              <a:gd name="connsiteY1" fmla="*/ 0 h 3365080"/>
              <a:gd name="connsiteX2" fmla="*/ 940172 w 6531723"/>
              <a:gd name="connsiteY2" fmla="*/ 395892 h 3365080"/>
              <a:gd name="connsiteX3" fmla="*/ 181436 w 6531723"/>
              <a:gd name="connsiteY3" fmla="*/ 1418612 h 3365080"/>
              <a:gd name="connsiteX4" fmla="*/ 0 w 6531723"/>
              <a:gd name="connsiteY4" fmla="*/ 2903206 h 3365080"/>
              <a:gd name="connsiteX5" fmla="*/ 16494 w 6531723"/>
              <a:gd name="connsiteY5" fmla="*/ 3365080 h 3365080"/>
              <a:gd name="connsiteX6" fmla="*/ 758735 w 6531723"/>
              <a:gd name="connsiteY6" fmla="*/ 3051666 h 3365080"/>
              <a:gd name="connsiteX7" fmla="*/ 2787528 w 6531723"/>
              <a:gd name="connsiteY7" fmla="*/ 2309369 h 3365080"/>
              <a:gd name="connsiteX8" fmla="*/ 6482240 w 6531723"/>
              <a:gd name="connsiteY8" fmla="*/ 2325864 h 3365080"/>
              <a:gd name="connsiteX9" fmla="*/ 6482240 w 6531723"/>
              <a:gd name="connsiteY9" fmla="*/ 2325864 h 336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31723" h="3365080">
                <a:moveTo>
                  <a:pt x="6531723" y="2375351"/>
                </a:moveTo>
                <a:lnTo>
                  <a:pt x="6383274" y="0"/>
                </a:lnTo>
                <a:lnTo>
                  <a:pt x="940172" y="395892"/>
                </a:lnTo>
                <a:lnTo>
                  <a:pt x="181436" y="1418612"/>
                </a:lnTo>
                <a:lnTo>
                  <a:pt x="0" y="2903206"/>
                </a:lnTo>
                <a:lnTo>
                  <a:pt x="16494" y="3365080"/>
                </a:lnTo>
                <a:lnTo>
                  <a:pt x="758735" y="3051666"/>
                </a:lnTo>
                <a:lnTo>
                  <a:pt x="2787528" y="2309369"/>
                </a:lnTo>
                <a:lnTo>
                  <a:pt x="6482240" y="2325864"/>
                </a:lnTo>
                <a:lnTo>
                  <a:pt x="6482240" y="2325864"/>
                </a:lnTo>
              </a:path>
            </a:pathLst>
          </a:custGeom>
          <a:solidFill>
            <a:srgbClr val="FFFFFF"/>
          </a:solidFill>
          <a:ln>
            <a:solidFill>
              <a:srgbClr val="FFFF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9"/>
          <p:cNvSpPr txBox="1">
            <a:spLocks noChangeArrowheads="1"/>
          </p:cNvSpPr>
          <p:nvPr/>
        </p:nvSpPr>
        <p:spPr bwMode="auto">
          <a:xfrm>
            <a:off x="3502025" y="3343275"/>
            <a:ext cx="2840038"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a:solidFill>
                  <a:srgbClr val="008000"/>
                </a:solidFill>
                <a:latin typeface="Times" charset="0"/>
                <a:cs typeface="Times" charset="0"/>
              </a:rPr>
              <a:t>negative control</a:t>
            </a:r>
          </a:p>
        </p:txBody>
      </p:sp>
    </p:spTree>
    <p:extLst>
      <p:ext uri="{BB962C8B-B14F-4D97-AF65-F5344CB8AC3E}">
        <p14:creationId xmlns:p14="http://schemas.microsoft.com/office/powerpoint/2010/main" val="2634842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p:nvPr>
        </p:nvSpPr>
        <p:spPr>
          <a:xfrm>
            <a:off x="0" y="6256338"/>
            <a:ext cx="1584325" cy="601662"/>
          </a:xfrm>
        </p:spPr>
        <p:txBody>
          <a:bodyPr/>
          <a:lstStyle/>
          <a:p>
            <a:pPr algn="l"/>
            <a:r>
              <a:rPr lang="en-US" sz="2400" dirty="0">
                <a:latin typeface="Times New Roman" charset="0"/>
                <a:ea typeface="ＭＳ Ｐゴシック" charset="0"/>
                <a:cs typeface="Times New Roman" charset="0"/>
              </a:rPr>
              <a:t>Fig. 4.11</a:t>
            </a:r>
          </a:p>
        </p:txBody>
      </p:sp>
      <p:sp>
        <p:nvSpPr>
          <p:cNvPr id="9" name="Rectangle 8"/>
          <p:cNvSpPr/>
          <p:nvPr/>
        </p:nvSpPr>
        <p:spPr>
          <a:xfrm>
            <a:off x="4724400" y="2057400"/>
            <a:ext cx="992188" cy="30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5257800" y="2286000"/>
            <a:ext cx="395288" cy="30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6"/>
          <p:cNvSpPr/>
          <p:nvPr/>
        </p:nvSpPr>
        <p:spPr>
          <a:xfrm>
            <a:off x="3586574" y="6554371"/>
            <a:ext cx="5546968" cy="276999"/>
          </a:xfrm>
          <a:prstGeom prst="rect">
            <a:avLst/>
          </a:prstGeom>
        </p:spPr>
        <p:txBody>
          <a:bodyPr wrap="none">
            <a:spAutoFit/>
          </a:bodyPr>
          <a:lstStyle/>
          <a:p>
            <a:r>
              <a:rPr lang="en-US" sz="1200" dirty="0">
                <a:solidFill>
                  <a:schemeClr val="bg1">
                    <a:lumMod val="65000"/>
                  </a:schemeClr>
                </a:solidFill>
              </a:rPr>
              <a:t>Copyright © 2015 by AM Campbell, LJ Heyer, CJ Paradise. All rights reserved. </a:t>
            </a:r>
          </a:p>
        </p:txBody>
      </p:sp>
      <p:sp>
        <p:nvSpPr>
          <p:cNvPr id="2" name="TextBox 1"/>
          <p:cNvSpPr txBox="1"/>
          <p:nvPr/>
        </p:nvSpPr>
        <p:spPr>
          <a:xfrm>
            <a:off x="5888947" y="6295515"/>
            <a:ext cx="3178124" cy="276999"/>
          </a:xfrm>
          <a:prstGeom prst="rect">
            <a:avLst/>
          </a:prstGeom>
          <a:noFill/>
        </p:spPr>
        <p:txBody>
          <a:bodyPr wrap="none" rtlCol="0">
            <a:spAutoFit/>
          </a:bodyPr>
          <a:lstStyle/>
          <a:p>
            <a:r>
              <a:rPr lang="pl-PL" sz="1200" dirty="0">
                <a:solidFill>
                  <a:srgbClr val="A6A6A6"/>
                </a:solidFill>
              </a:rPr>
              <a:t>C, D, E. </a:t>
            </a:r>
            <a:r>
              <a:rPr lang="pl-PL" sz="1200" dirty="0" err="1">
                <a:solidFill>
                  <a:srgbClr val="A6A6A6"/>
                </a:solidFill>
              </a:rPr>
              <a:t>modified</a:t>
            </a:r>
            <a:r>
              <a:rPr lang="pl-PL" sz="1200" dirty="0">
                <a:solidFill>
                  <a:srgbClr val="A6A6A6"/>
                </a:solidFill>
              </a:rPr>
              <a:t> from </a:t>
            </a:r>
            <a:r>
              <a:rPr lang="pl-PL" sz="1200" dirty="0" err="1">
                <a:solidFill>
                  <a:srgbClr val="A6A6A6"/>
                </a:solidFill>
              </a:rPr>
              <a:t>Hanczyc</a:t>
            </a:r>
            <a:r>
              <a:rPr lang="pl-PL" sz="1200" dirty="0">
                <a:solidFill>
                  <a:srgbClr val="A6A6A6"/>
                </a:solidFill>
              </a:rPr>
              <a:t> </a:t>
            </a:r>
            <a:r>
              <a:rPr lang="pl-PL" sz="1200" i="1" dirty="0">
                <a:solidFill>
                  <a:srgbClr val="A6A6A6"/>
                </a:solidFill>
              </a:rPr>
              <a:t>et al.</a:t>
            </a:r>
            <a:r>
              <a:rPr lang="pl-PL" sz="1200" dirty="0">
                <a:solidFill>
                  <a:srgbClr val="A6A6A6"/>
                </a:solidFill>
              </a:rPr>
              <a:t>, 2003.</a:t>
            </a:r>
            <a:endParaRPr lang="en-US" sz="1200" dirty="0">
              <a:solidFill>
                <a:srgbClr val="A6A6A6"/>
              </a:solidFill>
            </a:endParaRPr>
          </a:p>
        </p:txBody>
      </p:sp>
      <p:pic>
        <p:nvPicPr>
          <p:cNvPr id="3" name="Picture 2" descr="Screen Shot 2014-08-25 at 9.29.2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300" y="1519980"/>
            <a:ext cx="8204200" cy="4660900"/>
          </a:xfrm>
          <a:prstGeom prst="rect">
            <a:avLst/>
          </a:prstGeom>
        </p:spPr>
      </p:pic>
      <p:sp>
        <p:nvSpPr>
          <p:cNvPr id="11" name="TextBox 1"/>
          <p:cNvSpPr txBox="1">
            <a:spLocks noChangeArrowheads="1"/>
          </p:cNvSpPr>
          <p:nvPr/>
        </p:nvSpPr>
        <p:spPr bwMode="auto">
          <a:xfrm>
            <a:off x="0" y="46038"/>
            <a:ext cx="914400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dirty="0">
                <a:latin typeface="Times New Roman" charset="0"/>
              </a:rPr>
              <a:t>Clay Concentration Effects</a:t>
            </a:r>
          </a:p>
        </p:txBody>
      </p:sp>
      <p:sp>
        <p:nvSpPr>
          <p:cNvPr id="12" name="TextBox 8"/>
          <p:cNvSpPr txBox="1">
            <a:spLocks noChangeArrowheads="1"/>
          </p:cNvSpPr>
          <p:nvPr/>
        </p:nvSpPr>
        <p:spPr bwMode="auto">
          <a:xfrm>
            <a:off x="304800" y="955825"/>
            <a:ext cx="2151063"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200" dirty="0">
                <a:solidFill>
                  <a:srgbClr val="FF0000"/>
                </a:solidFill>
                <a:latin typeface="Times" charset="0"/>
                <a:cs typeface="Times" charset="0"/>
              </a:rPr>
              <a:t>measure of </a:t>
            </a:r>
          </a:p>
          <a:p>
            <a:pPr algn="ctr" eaLnBrk="1" hangingPunct="1"/>
            <a:r>
              <a:rPr lang="en-US" sz="2200" dirty="0">
                <a:solidFill>
                  <a:srgbClr val="FF0000"/>
                </a:solidFill>
                <a:latin typeface="Times" charset="0"/>
                <a:cs typeface="Times" charset="0"/>
              </a:rPr>
              <a:t>vesicle formation</a:t>
            </a:r>
          </a:p>
        </p:txBody>
      </p:sp>
      <p:sp>
        <p:nvSpPr>
          <p:cNvPr id="5" name="Freeform 4"/>
          <p:cNvSpPr/>
          <p:nvPr/>
        </p:nvSpPr>
        <p:spPr>
          <a:xfrm>
            <a:off x="2292701" y="1286648"/>
            <a:ext cx="6383275" cy="3563026"/>
          </a:xfrm>
          <a:custGeom>
            <a:avLst/>
            <a:gdLst>
              <a:gd name="connsiteX0" fmla="*/ 4337988 w 6383275"/>
              <a:gd name="connsiteY0" fmla="*/ 1451603 h 3563026"/>
              <a:gd name="connsiteX1" fmla="*/ 5360631 w 6383275"/>
              <a:gd name="connsiteY1" fmla="*/ 1501090 h 3563026"/>
              <a:gd name="connsiteX2" fmla="*/ 6251321 w 6383275"/>
              <a:gd name="connsiteY2" fmla="*/ 1501090 h 3563026"/>
              <a:gd name="connsiteX3" fmla="*/ 6383275 w 6383275"/>
              <a:gd name="connsiteY3" fmla="*/ 0 h 3563026"/>
              <a:gd name="connsiteX4" fmla="*/ 1352528 w 6383275"/>
              <a:gd name="connsiteY4" fmla="*/ 841270 h 3563026"/>
              <a:gd name="connsiteX5" fmla="*/ 148448 w 6383275"/>
              <a:gd name="connsiteY5" fmla="*/ 1303144 h 3563026"/>
              <a:gd name="connsiteX6" fmla="*/ 16494 w 6383275"/>
              <a:gd name="connsiteY6" fmla="*/ 2309369 h 3563026"/>
              <a:gd name="connsiteX7" fmla="*/ 0 w 6383275"/>
              <a:gd name="connsiteY7" fmla="*/ 3563026 h 3563026"/>
              <a:gd name="connsiteX8" fmla="*/ 461839 w 6383275"/>
              <a:gd name="connsiteY8" fmla="*/ 3084657 h 3563026"/>
              <a:gd name="connsiteX9" fmla="*/ 956666 w 6383275"/>
              <a:gd name="connsiteY9" fmla="*/ 2391846 h 3563026"/>
              <a:gd name="connsiteX10" fmla="*/ 2358678 w 6383275"/>
              <a:gd name="connsiteY10" fmla="*/ 1781513 h 3563026"/>
              <a:gd name="connsiteX11" fmla="*/ 3529769 w 6383275"/>
              <a:gd name="connsiteY11" fmla="*/ 1451603 h 3563026"/>
              <a:gd name="connsiteX12" fmla="*/ 4337988 w 6383275"/>
              <a:gd name="connsiteY12" fmla="*/ 1451603 h 3563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83275" h="3563026">
                <a:moveTo>
                  <a:pt x="4337988" y="1451603"/>
                </a:moveTo>
                <a:lnTo>
                  <a:pt x="5360631" y="1501090"/>
                </a:lnTo>
                <a:lnTo>
                  <a:pt x="6251321" y="1501090"/>
                </a:lnTo>
                <a:lnTo>
                  <a:pt x="6383275" y="0"/>
                </a:lnTo>
                <a:lnTo>
                  <a:pt x="1352528" y="841270"/>
                </a:lnTo>
                <a:lnTo>
                  <a:pt x="148448" y="1303144"/>
                </a:lnTo>
                <a:lnTo>
                  <a:pt x="16494" y="2309369"/>
                </a:lnTo>
                <a:lnTo>
                  <a:pt x="0" y="3563026"/>
                </a:lnTo>
                <a:lnTo>
                  <a:pt x="461839" y="3084657"/>
                </a:lnTo>
                <a:lnTo>
                  <a:pt x="956666" y="2391846"/>
                </a:lnTo>
                <a:lnTo>
                  <a:pt x="2358678" y="1781513"/>
                </a:lnTo>
                <a:lnTo>
                  <a:pt x="3529769" y="1451603"/>
                </a:lnTo>
                <a:lnTo>
                  <a:pt x="4337988" y="1451603"/>
                </a:lnTo>
                <a:close/>
              </a:path>
            </a:pathLst>
          </a:cu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9"/>
          <p:cNvSpPr txBox="1">
            <a:spLocks noChangeArrowheads="1"/>
          </p:cNvSpPr>
          <p:nvPr/>
        </p:nvSpPr>
        <p:spPr bwMode="auto">
          <a:xfrm>
            <a:off x="2839951" y="2163661"/>
            <a:ext cx="2417849"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dirty="0">
                <a:solidFill>
                  <a:srgbClr val="FF6600"/>
                </a:solidFill>
                <a:latin typeface="Times" charset="0"/>
                <a:cs typeface="Times" charset="0"/>
              </a:rPr>
              <a:t>lowest </a:t>
            </a:r>
          </a:p>
          <a:p>
            <a:pPr algn="ctr" eaLnBrk="1" hangingPunct="1"/>
            <a:r>
              <a:rPr lang="en-US" sz="3200" dirty="0">
                <a:solidFill>
                  <a:srgbClr val="FF6600"/>
                </a:solidFill>
                <a:latin typeface="Times" charset="0"/>
                <a:cs typeface="Times" charset="0"/>
              </a:rPr>
              <a:t>concentration</a:t>
            </a:r>
          </a:p>
        </p:txBody>
      </p:sp>
    </p:spTree>
    <p:extLst>
      <p:ext uri="{BB962C8B-B14F-4D97-AF65-F5344CB8AC3E}">
        <p14:creationId xmlns:p14="http://schemas.microsoft.com/office/powerpoint/2010/main" val="1725684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p:nvPr>
        </p:nvSpPr>
        <p:spPr>
          <a:xfrm>
            <a:off x="0" y="6256338"/>
            <a:ext cx="1584325" cy="601662"/>
          </a:xfrm>
        </p:spPr>
        <p:txBody>
          <a:bodyPr/>
          <a:lstStyle/>
          <a:p>
            <a:pPr algn="l"/>
            <a:r>
              <a:rPr lang="en-US" sz="2400" dirty="0">
                <a:latin typeface="Times New Roman" charset="0"/>
                <a:ea typeface="ＭＳ Ｐゴシック" charset="0"/>
                <a:cs typeface="Times New Roman" charset="0"/>
              </a:rPr>
              <a:t>Fig. 4.11</a:t>
            </a:r>
          </a:p>
        </p:txBody>
      </p:sp>
      <p:sp>
        <p:nvSpPr>
          <p:cNvPr id="9" name="Rectangle 8"/>
          <p:cNvSpPr/>
          <p:nvPr/>
        </p:nvSpPr>
        <p:spPr>
          <a:xfrm>
            <a:off x="4724400" y="2057400"/>
            <a:ext cx="992188" cy="30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5257800" y="2286000"/>
            <a:ext cx="395288" cy="30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6"/>
          <p:cNvSpPr/>
          <p:nvPr/>
        </p:nvSpPr>
        <p:spPr>
          <a:xfrm>
            <a:off x="3586574" y="6554371"/>
            <a:ext cx="5546968" cy="276999"/>
          </a:xfrm>
          <a:prstGeom prst="rect">
            <a:avLst/>
          </a:prstGeom>
        </p:spPr>
        <p:txBody>
          <a:bodyPr wrap="none">
            <a:spAutoFit/>
          </a:bodyPr>
          <a:lstStyle/>
          <a:p>
            <a:r>
              <a:rPr lang="en-US" sz="1200" dirty="0">
                <a:solidFill>
                  <a:schemeClr val="bg1">
                    <a:lumMod val="65000"/>
                  </a:schemeClr>
                </a:solidFill>
              </a:rPr>
              <a:t>Copyright © 2015 by AM Campbell, LJ Heyer, CJ Paradise. All rights reserved. </a:t>
            </a:r>
          </a:p>
        </p:txBody>
      </p:sp>
      <p:sp>
        <p:nvSpPr>
          <p:cNvPr id="2" name="TextBox 1"/>
          <p:cNvSpPr txBox="1"/>
          <p:nvPr/>
        </p:nvSpPr>
        <p:spPr>
          <a:xfrm>
            <a:off x="5888947" y="6295515"/>
            <a:ext cx="3178124" cy="276999"/>
          </a:xfrm>
          <a:prstGeom prst="rect">
            <a:avLst/>
          </a:prstGeom>
          <a:noFill/>
        </p:spPr>
        <p:txBody>
          <a:bodyPr wrap="none" rtlCol="0">
            <a:spAutoFit/>
          </a:bodyPr>
          <a:lstStyle/>
          <a:p>
            <a:r>
              <a:rPr lang="pl-PL" sz="1200" dirty="0">
                <a:solidFill>
                  <a:srgbClr val="A6A6A6"/>
                </a:solidFill>
              </a:rPr>
              <a:t>C, D, E. </a:t>
            </a:r>
            <a:r>
              <a:rPr lang="pl-PL" sz="1200" dirty="0" err="1">
                <a:solidFill>
                  <a:srgbClr val="A6A6A6"/>
                </a:solidFill>
              </a:rPr>
              <a:t>modified</a:t>
            </a:r>
            <a:r>
              <a:rPr lang="pl-PL" sz="1200" dirty="0">
                <a:solidFill>
                  <a:srgbClr val="A6A6A6"/>
                </a:solidFill>
              </a:rPr>
              <a:t> from </a:t>
            </a:r>
            <a:r>
              <a:rPr lang="pl-PL" sz="1200" dirty="0" err="1">
                <a:solidFill>
                  <a:srgbClr val="A6A6A6"/>
                </a:solidFill>
              </a:rPr>
              <a:t>Hanczyc</a:t>
            </a:r>
            <a:r>
              <a:rPr lang="pl-PL" sz="1200" dirty="0">
                <a:solidFill>
                  <a:srgbClr val="A6A6A6"/>
                </a:solidFill>
              </a:rPr>
              <a:t> </a:t>
            </a:r>
            <a:r>
              <a:rPr lang="pl-PL" sz="1200" i="1" dirty="0">
                <a:solidFill>
                  <a:srgbClr val="A6A6A6"/>
                </a:solidFill>
              </a:rPr>
              <a:t>et al.</a:t>
            </a:r>
            <a:r>
              <a:rPr lang="pl-PL" sz="1200" dirty="0">
                <a:solidFill>
                  <a:srgbClr val="A6A6A6"/>
                </a:solidFill>
              </a:rPr>
              <a:t>, 2003.</a:t>
            </a:r>
            <a:endParaRPr lang="en-US" sz="1200" dirty="0">
              <a:solidFill>
                <a:srgbClr val="A6A6A6"/>
              </a:solidFill>
            </a:endParaRPr>
          </a:p>
        </p:txBody>
      </p:sp>
      <p:pic>
        <p:nvPicPr>
          <p:cNvPr id="3" name="Picture 2" descr="Screen Shot 2014-08-25 at 9.29.2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300" y="1519980"/>
            <a:ext cx="8204200" cy="4660900"/>
          </a:xfrm>
          <a:prstGeom prst="rect">
            <a:avLst/>
          </a:prstGeom>
        </p:spPr>
      </p:pic>
      <p:sp>
        <p:nvSpPr>
          <p:cNvPr id="11" name="TextBox 1"/>
          <p:cNvSpPr txBox="1">
            <a:spLocks noChangeArrowheads="1"/>
          </p:cNvSpPr>
          <p:nvPr/>
        </p:nvSpPr>
        <p:spPr bwMode="auto">
          <a:xfrm>
            <a:off x="0" y="46038"/>
            <a:ext cx="914400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dirty="0">
                <a:latin typeface="Times New Roman" charset="0"/>
              </a:rPr>
              <a:t>Clay Concentration Effects</a:t>
            </a:r>
          </a:p>
        </p:txBody>
      </p:sp>
      <p:sp>
        <p:nvSpPr>
          <p:cNvPr id="12" name="TextBox 8"/>
          <p:cNvSpPr txBox="1">
            <a:spLocks noChangeArrowheads="1"/>
          </p:cNvSpPr>
          <p:nvPr/>
        </p:nvSpPr>
        <p:spPr bwMode="auto">
          <a:xfrm>
            <a:off x="304800" y="955825"/>
            <a:ext cx="2151063"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200" dirty="0">
                <a:solidFill>
                  <a:srgbClr val="FF0000"/>
                </a:solidFill>
                <a:latin typeface="Times" charset="0"/>
                <a:cs typeface="Times" charset="0"/>
              </a:rPr>
              <a:t>measure of </a:t>
            </a:r>
          </a:p>
          <a:p>
            <a:pPr algn="ctr" eaLnBrk="1" hangingPunct="1"/>
            <a:r>
              <a:rPr lang="en-US" sz="2200" dirty="0">
                <a:solidFill>
                  <a:srgbClr val="FF0000"/>
                </a:solidFill>
                <a:latin typeface="Times" charset="0"/>
                <a:cs typeface="Times" charset="0"/>
              </a:rPr>
              <a:t>vesicle formation</a:t>
            </a:r>
          </a:p>
        </p:txBody>
      </p:sp>
      <p:sp>
        <p:nvSpPr>
          <p:cNvPr id="6" name="Freeform 5"/>
          <p:cNvSpPr/>
          <p:nvPr/>
        </p:nvSpPr>
        <p:spPr>
          <a:xfrm>
            <a:off x="4255517" y="2358855"/>
            <a:ext cx="4453447" cy="445378"/>
          </a:xfrm>
          <a:custGeom>
            <a:avLst/>
            <a:gdLst>
              <a:gd name="connsiteX0" fmla="*/ 1913333 w 4453447"/>
              <a:gd name="connsiteY0" fmla="*/ 379396 h 445378"/>
              <a:gd name="connsiteX1" fmla="*/ 3447298 w 4453447"/>
              <a:gd name="connsiteY1" fmla="*/ 445378 h 445378"/>
              <a:gd name="connsiteX2" fmla="*/ 4453447 w 4453447"/>
              <a:gd name="connsiteY2" fmla="*/ 346405 h 445378"/>
              <a:gd name="connsiteX3" fmla="*/ 4436953 w 4453447"/>
              <a:gd name="connsiteY3" fmla="*/ 0 h 445378"/>
              <a:gd name="connsiteX4" fmla="*/ 3595746 w 4453447"/>
              <a:gd name="connsiteY4" fmla="*/ 0 h 445378"/>
              <a:gd name="connsiteX5" fmla="*/ 2358677 w 4453447"/>
              <a:gd name="connsiteY5" fmla="*/ 0 h 445378"/>
              <a:gd name="connsiteX6" fmla="*/ 1006149 w 4453447"/>
              <a:gd name="connsiteY6" fmla="*/ 98973 h 445378"/>
              <a:gd name="connsiteX7" fmla="*/ 692758 w 4453447"/>
              <a:gd name="connsiteY7" fmla="*/ 98973 h 445378"/>
              <a:gd name="connsiteX8" fmla="*/ 247413 w 4453447"/>
              <a:gd name="connsiteY8" fmla="*/ 164955 h 445378"/>
              <a:gd name="connsiteX9" fmla="*/ 0 w 4453447"/>
              <a:gd name="connsiteY9" fmla="*/ 395892 h 445378"/>
              <a:gd name="connsiteX10" fmla="*/ 1913333 w 4453447"/>
              <a:gd name="connsiteY10" fmla="*/ 379396 h 445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53447" h="445378">
                <a:moveTo>
                  <a:pt x="1913333" y="379396"/>
                </a:moveTo>
                <a:lnTo>
                  <a:pt x="3447298" y="445378"/>
                </a:lnTo>
                <a:lnTo>
                  <a:pt x="4453447" y="346405"/>
                </a:lnTo>
                <a:lnTo>
                  <a:pt x="4436953" y="0"/>
                </a:lnTo>
                <a:lnTo>
                  <a:pt x="3595746" y="0"/>
                </a:lnTo>
                <a:lnTo>
                  <a:pt x="2358677" y="0"/>
                </a:lnTo>
                <a:lnTo>
                  <a:pt x="1006149" y="98973"/>
                </a:lnTo>
                <a:lnTo>
                  <a:pt x="692758" y="98973"/>
                </a:lnTo>
                <a:lnTo>
                  <a:pt x="247413" y="164955"/>
                </a:lnTo>
                <a:lnTo>
                  <a:pt x="0" y="395892"/>
                </a:lnTo>
                <a:lnTo>
                  <a:pt x="1913333" y="379396"/>
                </a:lnTo>
                <a:close/>
              </a:path>
            </a:pathLst>
          </a:cu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p:cNvSpPr/>
          <p:nvPr/>
        </p:nvSpPr>
        <p:spPr>
          <a:xfrm>
            <a:off x="2342184" y="1979459"/>
            <a:ext cx="2309195" cy="2540305"/>
          </a:xfrm>
          <a:custGeom>
            <a:avLst/>
            <a:gdLst>
              <a:gd name="connsiteX0" fmla="*/ 1995804 w 2309195"/>
              <a:gd name="connsiteY0" fmla="*/ 445378 h 2540305"/>
              <a:gd name="connsiteX1" fmla="*/ 1731896 w 2309195"/>
              <a:gd name="connsiteY1" fmla="*/ 610333 h 2540305"/>
              <a:gd name="connsiteX2" fmla="*/ 923678 w 2309195"/>
              <a:gd name="connsiteY2" fmla="*/ 841270 h 2540305"/>
              <a:gd name="connsiteX3" fmla="*/ 610287 w 2309195"/>
              <a:gd name="connsiteY3" fmla="*/ 1270153 h 2540305"/>
              <a:gd name="connsiteX4" fmla="*/ 395862 w 2309195"/>
              <a:gd name="connsiteY4" fmla="*/ 1748522 h 2540305"/>
              <a:gd name="connsiteX5" fmla="*/ 263908 w 2309195"/>
              <a:gd name="connsiteY5" fmla="*/ 2012450 h 2540305"/>
              <a:gd name="connsiteX6" fmla="*/ 263908 w 2309195"/>
              <a:gd name="connsiteY6" fmla="*/ 2012450 h 2540305"/>
              <a:gd name="connsiteX7" fmla="*/ 164942 w 2309195"/>
              <a:gd name="connsiteY7" fmla="*/ 2325864 h 2540305"/>
              <a:gd name="connsiteX8" fmla="*/ 65977 w 2309195"/>
              <a:gd name="connsiteY8" fmla="*/ 2540305 h 2540305"/>
              <a:gd name="connsiteX9" fmla="*/ 65977 w 2309195"/>
              <a:gd name="connsiteY9" fmla="*/ 2540305 h 2540305"/>
              <a:gd name="connsiteX10" fmla="*/ 0 w 2309195"/>
              <a:gd name="connsiteY10" fmla="*/ 1814504 h 2540305"/>
              <a:gd name="connsiteX11" fmla="*/ 98965 w 2309195"/>
              <a:gd name="connsiteY11" fmla="*/ 643324 h 2540305"/>
              <a:gd name="connsiteX12" fmla="*/ 742241 w 2309195"/>
              <a:gd name="connsiteY12" fmla="*/ 0 h 2540305"/>
              <a:gd name="connsiteX13" fmla="*/ 2309195 w 2309195"/>
              <a:gd name="connsiteY13" fmla="*/ 214441 h 2540305"/>
              <a:gd name="connsiteX14" fmla="*/ 1995804 w 2309195"/>
              <a:gd name="connsiteY14" fmla="*/ 445378 h 2540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09195" h="2540305">
                <a:moveTo>
                  <a:pt x="1995804" y="445378"/>
                </a:moveTo>
                <a:lnTo>
                  <a:pt x="1731896" y="610333"/>
                </a:lnTo>
                <a:lnTo>
                  <a:pt x="923678" y="841270"/>
                </a:lnTo>
                <a:lnTo>
                  <a:pt x="610287" y="1270153"/>
                </a:lnTo>
                <a:lnTo>
                  <a:pt x="395862" y="1748522"/>
                </a:lnTo>
                <a:lnTo>
                  <a:pt x="263908" y="2012450"/>
                </a:lnTo>
                <a:lnTo>
                  <a:pt x="263908" y="2012450"/>
                </a:lnTo>
                <a:lnTo>
                  <a:pt x="164942" y="2325864"/>
                </a:lnTo>
                <a:lnTo>
                  <a:pt x="65977" y="2540305"/>
                </a:lnTo>
                <a:lnTo>
                  <a:pt x="65977" y="2540305"/>
                </a:lnTo>
                <a:lnTo>
                  <a:pt x="0" y="1814504"/>
                </a:lnTo>
                <a:lnTo>
                  <a:pt x="98965" y="643324"/>
                </a:lnTo>
                <a:lnTo>
                  <a:pt x="742241" y="0"/>
                </a:lnTo>
                <a:lnTo>
                  <a:pt x="2309195" y="214441"/>
                </a:lnTo>
                <a:lnTo>
                  <a:pt x="1995804" y="445378"/>
                </a:lnTo>
                <a:close/>
              </a:path>
            </a:pathLst>
          </a:cu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9"/>
          <p:cNvSpPr txBox="1">
            <a:spLocks noChangeArrowheads="1"/>
          </p:cNvSpPr>
          <p:nvPr/>
        </p:nvSpPr>
        <p:spPr bwMode="auto">
          <a:xfrm>
            <a:off x="4283075" y="1435100"/>
            <a:ext cx="4198938"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solidFill>
                  <a:srgbClr val="8000FF"/>
                </a:solidFill>
                <a:latin typeface="Times" charset="0"/>
                <a:cs typeface="Times" charset="0"/>
              </a:rPr>
              <a:t>5X lowest concentration</a:t>
            </a:r>
          </a:p>
        </p:txBody>
      </p:sp>
    </p:spTree>
    <p:extLst>
      <p:ext uri="{BB962C8B-B14F-4D97-AF65-F5344CB8AC3E}">
        <p14:creationId xmlns:p14="http://schemas.microsoft.com/office/powerpoint/2010/main" val="1164482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p:nvPr>
        </p:nvSpPr>
        <p:spPr>
          <a:xfrm>
            <a:off x="0" y="6256338"/>
            <a:ext cx="1584325" cy="601662"/>
          </a:xfrm>
        </p:spPr>
        <p:txBody>
          <a:bodyPr/>
          <a:lstStyle/>
          <a:p>
            <a:pPr algn="l"/>
            <a:r>
              <a:rPr lang="en-US" sz="2400" dirty="0">
                <a:latin typeface="Times New Roman" charset="0"/>
                <a:ea typeface="ＭＳ Ｐゴシック" charset="0"/>
                <a:cs typeface="Times New Roman" charset="0"/>
              </a:rPr>
              <a:t>Fig. 4.11</a:t>
            </a:r>
          </a:p>
        </p:txBody>
      </p:sp>
      <p:sp>
        <p:nvSpPr>
          <p:cNvPr id="9" name="Rectangle 8"/>
          <p:cNvSpPr/>
          <p:nvPr/>
        </p:nvSpPr>
        <p:spPr>
          <a:xfrm>
            <a:off x="4724400" y="2057400"/>
            <a:ext cx="992188" cy="30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5257800" y="2286000"/>
            <a:ext cx="395288" cy="30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6"/>
          <p:cNvSpPr/>
          <p:nvPr/>
        </p:nvSpPr>
        <p:spPr>
          <a:xfrm>
            <a:off x="3586574" y="6554371"/>
            <a:ext cx="5546968" cy="276999"/>
          </a:xfrm>
          <a:prstGeom prst="rect">
            <a:avLst/>
          </a:prstGeom>
        </p:spPr>
        <p:txBody>
          <a:bodyPr wrap="none">
            <a:spAutoFit/>
          </a:bodyPr>
          <a:lstStyle/>
          <a:p>
            <a:r>
              <a:rPr lang="en-US" sz="1200" dirty="0">
                <a:solidFill>
                  <a:schemeClr val="bg1">
                    <a:lumMod val="65000"/>
                  </a:schemeClr>
                </a:solidFill>
              </a:rPr>
              <a:t>Copyright © 2015 by AM Campbell, LJ Heyer, CJ Paradise. All rights reserved. </a:t>
            </a:r>
          </a:p>
        </p:txBody>
      </p:sp>
      <p:sp>
        <p:nvSpPr>
          <p:cNvPr id="2" name="TextBox 1"/>
          <p:cNvSpPr txBox="1"/>
          <p:nvPr/>
        </p:nvSpPr>
        <p:spPr>
          <a:xfrm>
            <a:off x="5888947" y="6295515"/>
            <a:ext cx="3178124" cy="276999"/>
          </a:xfrm>
          <a:prstGeom prst="rect">
            <a:avLst/>
          </a:prstGeom>
          <a:noFill/>
        </p:spPr>
        <p:txBody>
          <a:bodyPr wrap="none" rtlCol="0">
            <a:spAutoFit/>
          </a:bodyPr>
          <a:lstStyle/>
          <a:p>
            <a:r>
              <a:rPr lang="pl-PL" sz="1200" dirty="0">
                <a:solidFill>
                  <a:srgbClr val="A6A6A6"/>
                </a:solidFill>
              </a:rPr>
              <a:t>C, D, E. </a:t>
            </a:r>
            <a:r>
              <a:rPr lang="pl-PL" sz="1200" dirty="0" err="1">
                <a:solidFill>
                  <a:srgbClr val="A6A6A6"/>
                </a:solidFill>
              </a:rPr>
              <a:t>modified</a:t>
            </a:r>
            <a:r>
              <a:rPr lang="pl-PL" sz="1200" dirty="0">
                <a:solidFill>
                  <a:srgbClr val="A6A6A6"/>
                </a:solidFill>
              </a:rPr>
              <a:t> from </a:t>
            </a:r>
            <a:r>
              <a:rPr lang="pl-PL" sz="1200" dirty="0" err="1">
                <a:solidFill>
                  <a:srgbClr val="A6A6A6"/>
                </a:solidFill>
              </a:rPr>
              <a:t>Hanczyc</a:t>
            </a:r>
            <a:r>
              <a:rPr lang="pl-PL" sz="1200" dirty="0">
                <a:solidFill>
                  <a:srgbClr val="A6A6A6"/>
                </a:solidFill>
              </a:rPr>
              <a:t> </a:t>
            </a:r>
            <a:r>
              <a:rPr lang="pl-PL" sz="1200" i="1" dirty="0">
                <a:solidFill>
                  <a:srgbClr val="A6A6A6"/>
                </a:solidFill>
              </a:rPr>
              <a:t>et al.</a:t>
            </a:r>
            <a:r>
              <a:rPr lang="pl-PL" sz="1200" dirty="0">
                <a:solidFill>
                  <a:srgbClr val="A6A6A6"/>
                </a:solidFill>
              </a:rPr>
              <a:t>, 2003.</a:t>
            </a:r>
            <a:endParaRPr lang="en-US" sz="1200" dirty="0">
              <a:solidFill>
                <a:srgbClr val="A6A6A6"/>
              </a:solidFill>
            </a:endParaRPr>
          </a:p>
        </p:txBody>
      </p:sp>
      <p:pic>
        <p:nvPicPr>
          <p:cNvPr id="3" name="Picture 2" descr="Screen Shot 2014-08-25 at 9.29.2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300" y="1519980"/>
            <a:ext cx="8204200" cy="4660900"/>
          </a:xfrm>
          <a:prstGeom prst="rect">
            <a:avLst/>
          </a:prstGeom>
        </p:spPr>
      </p:pic>
      <p:sp>
        <p:nvSpPr>
          <p:cNvPr id="11" name="TextBox 1"/>
          <p:cNvSpPr txBox="1">
            <a:spLocks noChangeArrowheads="1"/>
          </p:cNvSpPr>
          <p:nvPr/>
        </p:nvSpPr>
        <p:spPr bwMode="auto">
          <a:xfrm>
            <a:off x="0" y="46038"/>
            <a:ext cx="914400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dirty="0">
                <a:latin typeface="Times New Roman" charset="0"/>
              </a:rPr>
              <a:t>Clay Concentration Effects</a:t>
            </a:r>
          </a:p>
        </p:txBody>
      </p:sp>
      <p:sp>
        <p:nvSpPr>
          <p:cNvPr id="12" name="TextBox 8"/>
          <p:cNvSpPr txBox="1">
            <a:spLocks noChangeArrowheads="1"/>
          </p:cNvSpPr>
          <p:nvPr/>
        </p:nvSpPr>
        <p:spPr bwMode="auto">
          <a:xfrm>
            <a:off x="304800" y="955825"/>
            <a:ext cx="2151063"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200" dirty="0">
                <a:solidFill>
                  <a:srgbClr val="FF0000"/>
                </a:solidFill>
                <a:latin typeface="Times" charset="0"/>
                <a:cs typeface="Times" charset="0"/>
              </a:rPr>
              <a:t>measure of </a:t>
            </a:r>
          </a:p>
          <a:p>
            <a:pPr algn="ctr" eaLnBrk="1" hangingPunct="1"/>
            <a:r>
              <a:rPr lang="en-US" sz="2200" dirty="0">
                <a:solidFill>
                  <a:srgbClr val="FF0000"/>
                </a:solidFill>
                <a:latin typeface="Times" charset="0"/>
                <a:cs typeface="Times" charset="0"/>
              </a:rPr>
              <a:t>vesicle formation</a:t>
            </a:r>
          </a:p>
        </p:txBody>
      </p:sp>
      <p:sp>
        <p:nvSpPr>
          <p:cNvPr id="14" name="TextBox 9"/>
          <p:cNvSpPr txBox="1">
            <a:spLocks noChangeArrowheads="1"/>
          </p:cNvSpPr>
          <p:nvPr/>
        </p:nvSpPr>
        <p:spPr bwMode="auto">
          <a:xfrm>
            <a:off x="4283075" y="1435100"/>
            <a:ext cx="4403770"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a:solidFill>
                  <a:schemeClr val="accent5">
                    <a:lumMod val="75000"/>
                  </a:schemeClr>
                </a:solidFill>
                <a:latin typeface="Times" charset="0"/>
                <a:cs typeface="Times" charset="0"/>
              </a:rPr>
              <a:t>25X lowest concentration</a:t>
            </a:r>
          </a:p>
        </p:txBody>
      </p:sp>
    </p:spTree>
    <p:extLst>
      <p:ext uri="{BB962C8B-B14F-4D97-AF65-F5344CB8AC3E}">
        <p14:creationId xmlns:p14="http://schemas.microsoft.com/office/powerpoint/2010/main" val="608010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p:nvPr>
        </p:nvSpPr>
        <p:spPr>
          <a:xfrm>
            <a:off x="0" y="6256338"/>
            <a:ext cx="1584325" cy="601662"/>
          </a:xfrm>
        </p:spPr>
        <p:txBody>
          <a:bodyPr/>
          <a:lstStyle/>
          <a:p>
            <a:pPr algn="l"/>
            <a:r>
              <a:rPr lang="en-US" sz="2400" dirty="0">
                <a:latin typeface="Times New Roman" charset="0"/>
                <a:ea typeface="ＭＳ Ｐゴシック" charset="0"/>
                <a:cs typeface="Times New Roman" charset="0"/>
              </a:rPr>
              <a:t>Fig. 4.11</a:t>
            </a:r>
          </a:p>
        </p:txBody>
      </p:sp>
      <p:sp>
        <p:nvSpPr>
          <p:cNvPr id="9" name="Rectangle 8"/>
          <p:cNvSpPr/>
          <p:nvPr/>
        </p:nvSpPr>
        <p:spPr>
          <a:xfrm>
            <a:off x="4724400" y="2057400"/>
            <a:ext cx="992188" cy="30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5257800" y="2286000"/>
            <a:ext cx="395288" cy="30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6"/>
          <p:cNvSpPr/>
          <p:nvPr/>
        </p:nvSpPr>
        <p:spPr>
          <a:xfrm>
            <a:off x="3586574" y="6554371"/>
            <a:ext cx="5546968" cy="276999"/>
          </a:xfrm>
          <a:prstGeom prst="rect">
            <a:avLst/>
          </a:prstGeom>
        </p:spPr>
        <p:txBody>
          <a:bodyPr wrap="none">
            <a:spAutoFit/>
          </a:bodyPr>
          <a:lstStyle/>
          <a:p>
            <a:r>
              <a:rPr lang="en-US" sz="1200" dirty="0">
                <a:solidFill>
                  <a:schemeClr val="bg1">
                    <a:lumMod val="65000"/>
                  </a:schemeClr>
                </a:solidFill>
              </a:rPr>
              <a:t>Copyright © 2015 by AM Campbell, LJ Heyer, CJ Paradise. All rights reserved. </a:t>
            </a:r>
          </a:p>
        </p:txBody>
      </p:sp>
      <p:sp>
        <p:nvSpPr>
          <p:cNvPr id="2" name="TextBox 1"/>
          <p:cNvSpPr txBox="1"/>
          <p:nvPr/>
        </p:nvSpPr>
        <p:spPr>
          <a:xfrm>
            <a:off x="5888947" y="6295515"/>
            <a:ext cx="3178124" cy="276999"/>
          </a:xfrm>
          <a:prstGeom prst="rect">
            <a:avLst/>
          </a:prstGeom>
          <a:noFill/>
        </p:spPr>
        <p:txBody>
          <a:bodyPr wrap="none" rtlCol="0">
            <a:spAutoFit/>
          </a:bodyPr>
          <a:lstStyle/>
          <a:p>
            <a:r>
              <a:rPr lang="pl-PL" sz="1200" dirty="0">
                <a:solidFill>
                  <a:srgbClr val="A6A6A6"/>
                </a:solidFill>
              </a:rPr>
              <a:t>C, D, E. </a:t>
            </a:r>
            <a:r>
              <a:rPr lang="pl-PL" sz="1200" dirty="0" err="1">
                <a:solidFill>
                  <a:srgbClr val="A6A6A6"/>
                </a:solidFill>
              </a:rPr>
              <a:t>modified</a:t>
            </a:r>
            <a:r>
              <a:rPr lang="pl-PL" sz="1200" dirty="0">
                <a:solidFill>
                  <a:srgbClr val="A6A6A6"/>
                </a:solidFill>
              </a:rPr>
              <a:t> from </a:t>
            </a:r>
            <a:r>
              <a:rPr lang="pl-PL" sz="1200" dirty="0" err="1">
                <a:solidFill>
                  <a:srgbClr val="A6A6A6"/>
                </a:solidFill>
              </a:rPr>
              <a:t>Hanczyc</a:t>
            </a:r>
            <a:r>
              <a:rPr lang="pl-PL" sz="1200" dirty="0">
                <a:solidFill>
                  <a:srgbClr val="A6A6A6"/>
                </a:solidFill>
              </a:rPr>
              <a:t> </a:t>
            </a:r>
            <a:r>
              <a:rPr lang="pl-PL" sz="1200" i="1" dirty="0">
                <a:solidFill>
                  <a:srgbClr val="A6A6A6"/>
                </a:solidFill>
              </a:rPr>
              <a:t>et al.</a:t>
            </a:r>
            <a:r>
              <a:rPr lang="pl-PL" sz="1200" dirty="0">
                <a:solidFill>
                  <a:srgbClr val="A6A6A6"/>
                </a:solidFill>
              </a:rPr>
              <a:t>, 2003.</a:t>
            </a:r>
            <a:endParaRPr lang="en-US" sz="1200" dirty="0">
              <a:solidFill>
                <a:srgbClr val="A6A6A6"/>
              </a:solidFill>
            </a:endParaRPr>
          </a:p>
        </p:txBody>
      </p:sp>
      <p:pic>
        <p:nvPicPr>
          <p:cNvPr id="3" name="Picture 2" descr="Screen Shot 2014-08-25 at 9.29.2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300" y="1519980"/>
            <a:ext cx="8204200" cy="4660900"/>
          </a:xfrm>
          <a:prstGeom prst="rect">
            <a:avLst/>
          </a:prstGeom>
        </p:spPr>
      </p:pic>
      <p:sp>
        <p:nvSpPr>
          <p:cNvPr id="11" name="TextBox 1"/>
          <p:cNvSpPr txBox="1">
            <a:spLocks noChangeArrowheads="1"/>
          </p:cNvSpPr>
          <p:nvPr/>
        </p:nvSpPr>
        <p:spPr bwMode="auto">
          <a:xfrm>
            <a:off x="0" y="46038"/>
            <a:ext cx="914400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dirty="0">
                <a:latin typeface="Times New Roman" charset="0"/>
              </a:rPr>
              <a:t>Clay Concentration Effects</a:t>
            </a:r>
          </a:p>
        </p:txBody>
      </p:sp>
      <p:sp>
        <p:nvSpPr>
          <p:cNvPr id="13" name="TextBox 9"/>
          <p:cNvSpPr txBox="1">
            <a:spLocks noChangeArrowheads="1"/>
          </p:cNvSpPr>
          <p:nvPr/>
        </p:nvSpPr>
        <p:spPr bwMode="auto">
          <a:xfrm>
            <a:off x="2971800" y="3505200"/>
            <a:ext cx="447675"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300" dirty="0">
                <a:solidFill>
                  <a:srgbClr val="8000FF"/>
                </a:solidFill>
                <a:latin typeface="Times" charset="0"/>
                <a:cs typeface="Times" charset="0"/>
              </a:rPr>
              <a:t>M</a:t>
            </a:r>
          </a:p>
        </p:txBody>
      </p:sp>
      <p:sp>
        <p:nvSpPr>
          <p:cNvPr id="15" name="TextBox 13"/>
          <p:cNvSpPr txBox="1">
            <a:spLocks noChangeArrowheads="1"/>
          </p:cNvSpPr>
          <p:nvPr/>
        </p:nvSpPr>
        <p:spPr bwMode="auto">
          <a:xfrm>
            <a:off x="3246438" y="4106863"/>
            <a:ext cx="363537" cy="446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300" dirty="0">
                <a:solidFill>
                  <a:srgbClr val="FF6600"/>
                </a:solidFill>
                <a:latin typeface="Times" charset="0"/>
                <a:cs typeface="Times" charset="0"/>
              </a:rPr>
              <a:t>L</a:t>
            </a:r>
          </a:p>
        </p:txBody>
      </p:sp>
      <p:sp>
        <p:nvSpPr>
          <p:cNvPr id="16" name="TextBox 14"/>
          <p:cNvSpPr txBox="1">
            <a:spLocks noChangeArrowheads="1"/>
          </p:cNvSpPr>
          <p:nvPr/>
        </p:nvSpPr>
        <p:spPr bwMode="auto">
          <a:xfrm>
            <a:off x="2286000" y="2971800"/>
            <a:ext cx="403225"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300" dirty="0">
                <a:solidFill>
                  <a:schemeClr val="accent5">
                    <a:lumMod val="75000"/>
                  </a:schemeClr>
                </a:solidFill>
                <a:latin typeface="Times" charset="0"/>
                <a:cs typeface="Times" charset="0"/>
              </a:rPr>
              <a:t>H</a:t>
            </a:r>
          </a:p>
        </p:txBody>
      </p:sp>
      <p:sp>
        <p:nvSpPr>
          <p:cNvPr id="4" name="Rectangle 3"/>
          <p:cNvSpPr/>
          <p:nvPr/>
        </p:nvSpPr>
        <p:spPr>
          <a:xfrm>
            <a:off x="3760689" y="1682540"/>
            <a:ext cx="2507126" cy="3134143"/>
          </a:xfrm>
          <a:prstGeom prst="rect">
            <a:avLst/>
          </a:prstGeom>
          <a:solidFill>
            <a:srgbClr val="FFFFFF">
              <a:alpha val="93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8"/>
          <p:cNvSpPr txBox="1">
            <a:spLocks noChangeArrowheads="1"/>
          </p:cNvSpPr>
          <p:nvPr/>
        </p:nvSpPr>
        <p:spPr bwMode="auto">
          <a:xfrm>
            <a:off x="2481627" y="1616560"/>
            <a:ext cx="3786188" cy="58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a:solidFill>
                  <a:srgbClr val="FF0000"/>
                </a:solidFill>
                <a:latin typeface="Times" charset="0"/>
                <a:cs typeface="Times" charset="0"/>
              </a:rPr>
              <a:t>compare initial slopes</a:t>
            </a:r>
          </a:p>
        </p:txBody>
      </p:sp>
    </p:spTree>
    <p:extLst>
      <p:ext uri="{BB962C8B-B14F-4D97-AF65-F5344CB8AC3E}">
        <p14:creationId xmlns:p14="http://schemas.microsoft.com/office/powerpoint/2010/main" val="3137145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p:nvPr>
        </p:nvSpPr>
        <p:spPr>
          <a:xfrm>
            <a:off x="0" y="6256338"/>
            <a:ext cx="1584325" cy="601662"/>
          </a:xfrm>
        </p:spPr>
        <p:txBody>
          <a:bodyPr/>
          <a:lstStyle/>
          <a:p>
            <a:pPr algn="l"/>
            <a:r>
              <a:rPr lang="en-US" sz="2400" dirty="0">
                <a:latin typeface="Times New Roman" charset="0"/>
                <a:ea typeface="ＭＳ Ｐゴシック" charset="0"/>
                <a:cs typeface="Times New Roman" charset="0"/>
              </a:rPr>
              <a:t>Fig. 4.11</a:t>
            </a:r>
          </a:p>
        </p:txBody>
      </p:sp>
      <p:sp>
        <p:nvSpPr>
          <p:cNvPr id="9" name="Rectangle 8"/>
          <p:cNvSpPr/>
          <p:nvPr/>
        </p:nvSpPr>
        <p:spPr>
          <a:xfrm>
            <a:off x="4724400" y="2057400"/>
            <a:ext cx="992188" cy="30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5257800" y="2286000"/>
            <a:ext cx="395288" cy="30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6"/>
          <p:cNvSpPr/>
          <p:nvPr/>
        </p:nvSpPr>
        <p:spPr>
          <a:xfrm>
            <a:off x="3586574" y="6554371"/>
            <a:ext cx="5546968" cy="276999"/>
          </a:xfrm>
          <a:prstGeom prst="rect">
            <a:avLst/>
          </a:prstGeom>
        </p:spPr>
        <p:txBody>
          <a:bodyPr wrap="none">
            <a:spAutoFit/>
          </a:bodyPr>
          <a:lstStyle/>
          <a:p>
            <a:r>
              <a:rPr lang="en-US" sz="1200" dirty="0">
                <a:solidFill>
                  <a:schemeClr val="bg1">
                    <a:lumMod val="65000"/>
                  </a:schemeClr>
                </a:solidFill>
              </a:rPr>
              <a:t>Copyright © 2015 by AM Campbell, LJ Heyer, CJ Paradise. All rights reserved. </a:t>
            </a:r>
          </a:p>
        </p:txBody>
      </p:sp>
      <p:sp>
        <p:nvSpPr>
          <p:cNvPr id="2" name="TextBox 1"/>
          <p:cNvSpPr txBox="1"/>
          <p:nvPr/>
        </p:nvSpPr>
        <p:spPr>
          <a:xfrm>
            <a:off x="5888947" y="6295515"/>
            <a:ext cx="3178124" cy="276999"/>
          </a:xfrm>
          <a:prstGeom prst="rect">
            <a:avLst/>
          </a:prstGeom>
          <a:noFill/>
        </p:spPr>
        <p:txBody>
          <a:bodyPr wrap="none" rtlCol="0">
            <a:spAutoFit/>
          </a:bodyPr>
          <a:lstStyle/>
          <a:p>
            <a:r>
              <a:rPr lang="pl-PL" sz="1200" dirty="0">
                <a:solidFill>
                  <a:srgbClr val="A6A6A6"/>
                </a:solidFill>
              </a:rPr>
              <a:t>C, D, E. </a:t>
            </a:r>
            <a:r>
              <a:rPr lang="pl-PL" sz="1200" dirty="0" err="1">
                <a:solidFill>
                  <a:srgbClr val="A6A6A6"/>
                </a:solidFill>
              </a:rPr>
              <a:t>modified</a:t>
            </a:r>
            <a:r>
              <a:rPr lang="pl-PL" sz="1200" dirty="0">
                <a:solidFill>
                  <a:srgbClr val="A6A6A6"/>
                </a:solidFill>
              </a:rPr>
              <a:t> from </a:t>
            </a:r>
            <a:r>
              <a:rPr lang="pl-PL" sz="1200" dirty="0" err="1">
                <a:solidFill>
                  <a:srgbClr val="A6A6A6"/>
                </a:solidFill>
              </a:rPr>
              <a:t>Hanczyc</a:t>
            </a:r>
            <a:r>
              <a:rPr lang="pl-PL" sz="1200" dirty="0">
                <a:solidFill>
                  <a:srgbClr val="A6A6A6"/>
                </a:solidFill>
              </a:rPr>
              <a:t> </a:t>
            </a:r>
            <a:r>
              <a:rPr lang="pl-PL" sz="1200" i="1" dirty="0">
                <a:solidFill>
                  <a:srgbClr val="A6A6A6"/>
                </a:solidFill>
              </a:rPr>
              <a:t>et al.</a:t>
            </a:r>
            <a:r>
              <a:rPr lang="pl-PL" sz="1200" dirty="0">
                <a:solidFill>
                  <a:srgbClr val="A6A6A6"/>
                </a:solidFill>
              </a:rPr>
              <a:t>, 2003.</a:t>
            </a:r>
            <a:endParaRPr lang="en-US" sz="1200" dirty="0">
              <a:solidFill>
                <a:srgbClr val="A6A6A6"/>
              </a:solidFill>
            </a:endParaRPr>
          </a:p>
        </p:txBody>
      </p:sp>
      <p:pic>
        <p:nvPicPr>
          <p:cNvPr id="3" name="Picture 2" descr="Screen Shot 2014-08-25 at 9.29.2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300" y="1519980"/>
            <a:ext cx="8204200" cy="4660900"/>
          </a:xfrm>
          <a:prstGeom prst="rect">
            <a:avLst/>
          </a:prstGeom>
        </p:spPr>
      </p:pic>
      <p:sp>
        <p:nvSpPr>
          <p:cNvPr id="11" name="TextBox 1"/>
          <p:cNvSpPr txBox="1">
            <a:spLocks noChangeArrowheads="1"/>
          </p:cNvSpPr>
          <p:nvPr/>
        </p:nvSpPr>
        <p:spPr bwMode="auto">
          <a:xfrm>
            <a:off x="0" y="46038"/>
            <a:ext cx="914400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dirty="0">
                <a:latin typeface="Times New Roman" charset="0"/>
              </a:rPr>
              <a:t>Clay Concentration Effects</a:t>
            </a:r>
          </a:p>
        </p:txBody>
      </p:sp>
      <p:sp>
        <p:nvSpPr>
          <p:cNvPr id="4" name="Rectangle 3"/>
          <p:cNvSpPr/>
          <p:nvPr/>
        </p:nvSpPr>
        <p:spPr>
          <a:xfrm>
            <a:off x="3760689" y="1682540"/>
            <a:ext cx="2507126" cy="3134143"/>
          </a:xfrm>
          <a:prstGeom prst="rect">
            <a:avLst/>
          </a:prstGeom>
          <a:solidFill>
            <a:srgbClr val="FFFFFF">
              <a:alpha val="93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8"/>
          <p:cNvSpPr txBox="1">
            <a:spLocks noChangeArrowheads="1"/>
          </p:cNvSpPr>
          <p:nvPr/>
        </p:nvSpPr>
        <p:spPr bwMode="auto">
          <a:xfrm>
            <a:off x="6073899" y="1324172"/>
            <a:ext cx="2498601"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a:solidFill>
                  <a:srgbClr val="FF0000"/>
                </a:solidFill>
                <a:latin typeface="Times" charset="0"/>
                <a:cs typeface="Times" charset="0"/>
              </a:rPr>
              <a:t>Not endpoints</a:t>
            </a:r>
          </a:p>
        </p:txBody>
      </p:sp>
      <p:sp>
        <p:nvSpPr>
          <p:cNvPr id="16" name="TextBox 14"/>
          <p:cNvSpPr txBox="1">
            <a:spLocks noChangeArrowheads="1"/>
          </p:cNvSpPr>
          <p:nvPr/>
        </p:nvSpPr>
        <p:spPr bwMode="auto">
          <a:xfrm>
            <a:off x="5614130" y="2362994"/>
            <a:ext cx="44397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a:solidFill>
                  <a:schemeClr val="accent5">
                    <a:lumMod val="75000"/>
                  </a:schemeClr>
                </a:solidFill>
                <a:latin typeface="Times" charset="0"/>
                <a:cs typeface="Times" charset="0"/>
              </a:rPr>
              <a:t>H</a:t>
            </a:r>
          </a:p>
        </p:txBody>
      </p:sp>
      <p:sp>
        <p:nvSpPr>
          <p:cNvPr id="13" name="TextBox 9"/>
          <p:cNvSpPr txBox="1">
            <a:spLocks noChangeArrowheads="1"/>
          </p:cNvSpPr>
          <p:nvPr/>
        </p:nvSpPr>
        <p:spPr bwMode="auto">
          <a:xfrm>
            <a:off x="5584149" y="1892453"/>
            <a:ext cx="50393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a:solidFill>
                  <a:srgbClr val="8000FF"/>
                </a:solidFill>
                <a:latin typeface="Times" charset="0"/>
                <a:cs typeface="Times" charset="0"/>
              </a:rPr>
              <a:t>M</a:t>
            </a:r>
          </a:p>
        </p:txBody>
      </p:sp>
      <p:sp>
        <p:nvSpPr>
          <p:cNvPr id="15" name="TextBox 13"/>
          <p:cNvSpPr txBox="1">
            <a:spLocks noChangeArrowheads="1"/>
          </p:cNvSpPr>
          <p:nvPr/>
        </p:nvSpPr>
        <p:spPr bwMode="auto">
          <a:xfrm>
            <a:off x="5634117" y="2803739"/>
            <a:ext cx="40400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a:solidFill>
                  <a:srgbClr val="FF6600"/>
                </a:solidFill>
                <a:latin typeface="Times" charset="0"/>
                <a:cs typeface="Times" charset="0"/>
              </a:rPr>
              <a:t>L</a:t>
            </a:r>
          </a:p>
        </p:txBody>
      </p:sp>
    </p:spTree>
    <p:extLst>
      <p:ext uri="{BB962C8B-B14F-4D97-AF65-F5344CB8AC3E}">
        <p14:creationId xmlns:p14="http://schemas.microsoft.com/office/powerpoint/2010/main" val="2508086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p:nvPr>
        </p:nvSpPr>
        <p:spPr>
          <a:xfrm>
            <a:off x="0" y="6256338"/>
            <a:ext cx="1584325" cy="601662"/>
          </a:xfrm>
        </p:spPr>
        <p:txBody>
          <a:bodyPr/>
          <a:lstStyle/>
          <a:p>
            <a:pPr algn="l"/>
            <a:r>
              <a:rPr lang="en-US" sz="2400" dirty="0">
                <a:latin typeface="Times New Roman" charset="0"/>
                <a:ea typeface="ＭＳ Ｐゴシック" charset="0"/>
                <a:cs typeface="Times New Roman" charset="0"/>
              </a:rPr>
              <a:t>Fig. 4.11</a:t>
            </a:r>
          </a:p>
        </p:txBody>
      </p:sp>
      <p:sp>
        <p:nvSpPr>
          <p:cNvPr id="9" name="Rectangle 8"/>
          <p:cNvSpPr/>
          <p:nvPr/>
        </p:nvSpPr>
        <p:spPr>
          <a:xfrm>
            <a:off x="4724400" y="2057400"/>
            <a:ext cx="992188" cy="30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5257800" y="2286000"/>
            <a:ext cx="395288" cy="30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6"/>
          <p:cNvSpPr/>
          <p:nvPr/>
        </p:nvSpPr>
        <p:spPr>
          <a:xfrm>
            <a:off x="3586574" y="6554371"/>
            <a:ext cx="5546968" cy="276999"/>
          </a:xfrm>
          <a:prstGeom prst="rect">
            <a:avLst/>
          </a:prstGeom>
        </p:spPr>
        <p:txBody>
          <a:bodyPr wrap="none">
            <a:spAutoFit/>
          </a:bodyPr>
          <a:lstStyle/>
          <a:p>
            <a:r>
              <a:rPr lang="en-US" sz="1200" dirty="0">
                <a:solidFill>
                  <a:schemeClr val="bg1">
                    <a:lumMod val="65000"/>
                  </a:schemeClr>
                </a:solidFill>
              </a:rPr>
              <a:t>Copyright © 2015 by AM Campbell, LJ Heyer, CJ Paradise. All rights reserved. </a:t>
            </a:r>
          </a:p>
        </p:txBody>
      </p:sp>
      <p:sp>
        <p:nvSpPr>
          <p:cNvPr id="2" name="TextBox 1"/>
          <p:cNvSpPr txBox="1"/>
          <p:nvPr/>
        </p:nvSpPr>
        <p:spPr>
          <a:xfrm>
            <a:off x="5888947" y="6295515"/>
            <a:ext cx="3178124" cy="276999"/>
          </a:xfrm>
          <a:prstGeom prst="rect">
            <a:avLst/>
          </a:prstGeom>
          <a:noFill/>
        </p:spPr>
        <p:txBody>
          <a:bodyPr wrap="none" rtlCol="0">
            <a:spAutoFit/>
          </a:bodyPr>
          <a:lstStyle/>
          <a:p>
            <a:r>
              <a:rPr lang="pl-PL" sz="1200" dirty="0">
                <a:solidFill>
                  <a:srgbClr val="A6A6A6"/>
                </a:solidFill>
              </a:rPr>
              <a:t>C, D, E. </a:t>
            </a:r>
            <a:r>
              <a:rPr lang="pl-PL" sz="1200" dirty="0" err="1">
                <a:solidFill>
                  <a:srgbClr val="A6A6A6"/>
                </a:solidFill>
              </a:rPr>
              <a:t>modified</a:t>
            </a:r>
            <a:r>
              <a:rPr lang="pl-PL" sz="1200" dirty="0">
                <a:solidFill>
                  <a:srgbClr val="A6A6A6"/>
                </a:solidFill>
              </a:rPr>
              <a:t> from </a:t>
            </a:r>
            <a:r>
              <a:rPr lang="pl-PL" sz="1200" dirty="0" err="1">
                <a:solidFill>
                  <a:srgbClr val="A6A6A6"/>
                </a:solidFill>
              </a:rPr>
              <a:t>Hanczyc</a:t>
            </a:r>
            <a:r>
              <a:rPr lang="pl-PL" sz="1200" dirty="0">
                <a:solidFill>
                  <a:srgbClr val="A6A6A6"/>
                </a:solidFill>
              </a:rPr>
              <a:t> </a:t>
            </a:r>
            <a:r>
              <a:rPr lang="pl-PL" sz="1200" i="1" dirty="0">
                <a:solidFill>
                  <a:srgbClr val="A6A6A6"/>
                </a:solidFill>
              </a:rPr>
              <a:t>et al.</a:t>
            </a:r>
            <a:r>
              <a:rPr lang="pl-PL" sz="1200" dirty="0">
                <a:solidFill>
                  <a:srgbClr val="A6A6A6"/>
                </a:solidFill>
              </a:rPr>
              <a:t>, 2003.</a:t>
            </a:r>
            <a:endParaRPr lang="en-US" sz="1200" dirty="0">
              <a:solidFill>
                <a:srgbClr val="A6A6A6"/>
              </a:solidFill>
            </a:endParaRPr>
          </a:p>
        </p:txBody>
      </p:sp>
      <p:pic>
        <p:nvPicPr>
          <p:cNvPr id="3" name="Picture 2" descr="Screen Shot 2014-08-25 at 9.29.2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300" y="1519980"/>
            <a:ext cx="8204200" cy="4660900"/>
          </a:xfrm>
          <a:prstGeom prst="rect">
            <a:avLst/>
          </a:prstGeom>
        </p:spPr>
      </p:pic>
      <p:sp>
        <p:nvSpPr>
          <p:cNvPr id="11" name="TextBox 1"/>
          <p:cNvSpPr txBox="1">
            <a:spLocks noChangeArrowheads="1"/>
          </p:cNvSpPr>
          <p:nvPr/>
        </p:nvSpPr>
        <p:spPr bwMode="auto">
          <a:xfrm>
            <a:off x="0" y="46038"/>
            <a:ext cx="914400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dirty="0">
                <a:latin typeface="Times New Roman" charset="0"/>
              </a:rPr>
              <a:t>Clay Concentration Effects</a:t>
            </a:r>
          </a:p>
        </p:txBody>
      </p:sp>
      <p:sp>
        <p:nvSpPr>
          <p:cNvPr id="4" name="Rectangle 3"/>
          <p:cNvSpPr/>
          <p:nvPr/>
        </p:nvSpPr>
        <p:spPr>
          <a:xfrm>
            <a:off x="3166896" y="1682540"/>
            <a:ext cx="3100919" cy="313414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9"/>
          <p:cNvSpPr txBox="1">
            <a:spLocks noChangeArrowheads="1"/>
          </p:cNvSpPr>
          <p:nvPr/>
        </p:nvSpPr>
        <p:spPr bwMode="auto">
          <a:xfrm>
            <a:off x="2160743" y="990868"/>
            <a:ext cx="2851662"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a:solidFill>
                  <a:srgbClr val="0000FF"/>
                </a:solidFill>
                <a:latin typeface="Times" charset="0"/>
                <a:cs typeface="Times" charset="0"/>
              </a:rPr>
              <a:t>most clay yields </a:t>
            </a:r>
          </a:p>
          <a:p>
            <a:pPr eaLnBrk="1" hangingPunct="1"/>
            <a:r>
              <a:rPr lang="en-US" sz="3200" dirty="0">
                <a:solidFill>
                  <a:srgbClr val="0000FF"/>
                </a:solidFill>
                <a:latin typeface="Times" charset="0"/>
                <a:cs typeface="Times" charset="0"/>
              </a:rPr>
              <a:t>vesicles fastest</a:t>
            </a:r>
          </a:p>
        </p:txBody>
      </p:sp>
      <p:sp>
        <p:nvSpPr>
          <p:cNvPr id="18" name="TextBox 10"/>
          <p:cNvSpPr txBox="1">
            <a:spLocks noChangeArrowheads="1"/>
          </p:cNvSpPr>
          <p:nvPr/>
        </p:nvSpPr>
        <p:spPr bwMode="auto">
          <a:xfrm>
            <a:off x="3381375" y="3035607"/>
            <a:ext cx="2271713" cy="58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a:solidFill>
                  <a:srgbClr val="FF0000"/>
                </a:solidFill>
                <a:latin typeface="Times" charset="0"/>
                <a:cs typeface="Times" charset="0"/>
              </a:rPr>
              <a:t>initial slopes</a:t>
            </a:r>
          </a:p>
        </p:txBody>
      </p:sp>
      <p:sp>
        <p:nvSpPr>
          <p:cNvPr id="19" name="Rectangle 18"/>
          <p:cNvSpPr/>
          <p:nvPr/>
        </p:nvSpPr>
        <p:spPr>
          <a:xfrm>
            <a:off x="2257425" y="2286001"/>
            <a:ext cx="909471" cy="2590800"/>
          </a:xfrm>
          <a:prstGeom prst="rect">
            <a:avLst/>
          </a:prstGeom>
          <a:noFill/>
          <a:ln w="5715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812289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p:nvPr>
        </p:nvSpPr>
        <p:spPr>
          <a:xfrm>
            <a:off x="0" y="6256338"/>
            <a:ext cx="1584325" cy="601662"/>
          </a:xfrm>
        </p:spPr>
        <p:txBody>
          <a:bodyPr/>
          <a:lstStyle/>
          <a:p>
            <a:pPr algn="l"/>
            <a:r>
              <a:rPr lang="en-US" sz="2400" dirty="0">
                <a:latin typeface="Times New Roman" charset="0"/>
                <a:ea typeface="ＭＳ Ｐゴシック" charset="0"/>
                <a:cs typeface="Times New Roman" charset="0"/>
              </a:rPr>
              <a:t>Fig. 4.11</a:t>
            </a:r>
          </a:p>
        </p:txBody>
      </p:sp>
      <p:sp>
        <p:nvSpPr>
          <p:cNvPr id="9" name="Rectangle 8"/>
          <p:cNvSpPr/>
          <p:nvPr/>
        </p:nvSpPr>
        <p:spPr>
          <a:xfrm>
            <a:off x="4724400" y="2057400"/>
            <a:ext cx="992188" cy="30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5257800" y="2286000"/>
            <a:ext cx="395288" cy="30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6"/>
          <p:cNvSpPr/>
          <p:nvPr/>
        </p:nvSpPr>
        <p:spPr>
          <a:xfrm>
            <a:off x="3586574" y="6554371"/>
            <a:ext cx="5546968" cy="276999"/>
          </a:xfrm>
          <a:prstGeom prst="rect">
            <a:avLst/>
          </a:prstGeom>
        </p:spPr>
        <p:txBody>
          <a:bodyPr wrap="none">
            <a:spAutoFit/>
          </a:bodyPr>
          <a:lstStyle/>
          <a:p>
            <a:r>
              <a:rPr lang="en-US" sz="1200" dirty="0">
                <a:solidFill>
                  <a:schemeClr val="bg1">
                    <a:lumMod val="65000"/>
                  </a:schemeClr>
                </a:solidFill>
              </a:rPr>
              <a:t>Copyright © 2015 by AM Campbell, LJ Heyer, CJ Paradise. All rights reserved. </a:t>
            </a:r>
          </a:p>
        </p:txBody>
      </p:sp>
      <p:sp>
        <p:nvSpPr>
          <p:cNvPr id="2" name="TextBox 1"/>
          <p:cNvSpPr txBox="1"/>
          <p:nvPr/>
        </p:nvSpPr>
        <p:spPr>
          <a:xfrm>
            <a:off x="5888947" y="6295515"/>
            <a:ext cx="3178124" cy="276999"/>
          </a:xfrm>
          <a:prstGeom prst="rect">
            <a:avLst/>
          </a:prstGeom>
          <a:noFill/>
        </p:spPr>
        <p:txBody>
          <a:bodyPr wrap="none" rtlCol="0">
            <a:spAutoFit/>
          </a:bodyPr>
          <a:lstStyle/>
          <a:p>
            <a:r>
              <a:rPr lang="pl-PL" sz="1200" dirty="0">
                <a:solidFill>
                  <a:srgbClr val="A6A6A6"/>
                </a:solidFill>
              </a:rPr>
              <a:t>C, D, E. </a:t>
            </a:r>
            <a:r>
              <a:rPr lang="pl-PL" sz="1200" dirty="0" err="1">
                <a:solidFill>
                  <a:srgbClr val="A6A6A6"/>
                </a:solidFill>
              </a:rPr>
              <a:t>modified</a:t>
            </a:r>
            <a:r>
              <a:rPr lang="pl-PL" sz="1200" dirty="0">
                <a:solidFill>
                  <a:srgbClr val="A6A6A6"/>
                </a:solidFill>
              </a:rPr>
              <a:t> from </a:t>
            </a:r>
            <a:r>
              <a:rPr lang="pl-PL" sz="1200" dirty="0" err="1">
                <a:solidFill>
                  <a:srgbClr val="A6A6A6"/>
                </a:solidFill>
              </a:rPr>
              <a:t>Hanczyc</a:t>
            </a:r>
            <a:r>
              <a:rPr lang="pl-PL" sz="1200" dirty="0">
                <a:solidFill>
                  <a:srgbClr val="A6A6A6"/>
                </a:solidFill>
              </a:rPr>
              <a:t> </a:t>
            </a:r>
            <a:r>
              <a:rPr lang="pl-PL" sz="1200" i="1" dirty="0">
                <a:solidFill>
                  <a:srgbClr val="A6A6A6"/>
                </a:solidFill>
              </a:rPr>
              <a:t>et al.</a:t>
            </a:r>
            <a:r>
              <a:rPr lang="pl-PL" sz="1200" dirty="0">
                <a:solidFill>
                  <a:srgbClr val="A6A6A6"/>
                </a:solidFill>
              </a:rPr>
              <a:t>, 2003.</a:t>
            </a:r>
            <a:endParaRPr lang="en-US" sz="1200" dirty="0">
              <a:solidFill>
                <a:srgbClr val="A6A6A6"/>
              </a:solidFill>
            </a:endParaRPr>
          </a:p>
        </p:txBody>
      </p:sp>
      <p:pic>
        <p:nvPicPr>
          <p:cNvPr id="3" name="Picture 2" descr="Screen Shot 2014-08-25 at 9.29.2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146" y="1003300"/>
            <a:ext cx="6096000" cy="5049672"/>
          </a:xfrm>
          <a:prstGeom prst="rect">
            <a:avLst/>
          </a:prstGeom>
        </p:spPr>
      </p:pic>
      <p:sp>
        <p:nvSpPr>
          <p:cNvPr id="15" name="TextBox 1"/>
          <p:cNvSpPr txBox="1">
            <a:spLocks noChangeArrowheads="1"/>
          </p:cNvSpPr>
          <p:nvPr/>
        </p:nvSpPr>
        <p:spPr bwMode="auto">
          <a:xfrm>
            <a:off x="0" y="46038"/>
            <a:ext cx="914400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dirty="0">
                <a:latin typeface="Times New Roman" charset="0"/>
              </a:rPr>
              <a:t>Clay Concentration Effects</a:t>
            </a:r>
          </a:p>
        </p:txBody>
      </p:sp>
    </p:spTree>
    <p:extLst>
      <p:ext uri="{BB962C8B-B14F-4D97-AF65-F5344CB8AC3E}">
        <p14:creationId xmlns:p14="http://schemas.microsoft.com/office/powerpoint/2010/main" val="2232940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 y="594359"/>
            <a:ext cx="8420100" cy="4401205"/>
          </a:xfrm>
          <a:prstGeom prst="rect">
            <a:avLst/>
          </a:prstGeom>
          <a:solidFill>
            <a:schemeClr val="accent4">
              <a:lumMod val="40000"/>
              <a:lumOff val="60000"/>
            </a:schemeClr>
          </a:solidFill>
        </p:spPr>
        <p:txBody>
          <a:bodyPr wrap="square">
            <a:spAutoFit/>
          </a:bodyPr>
          <a:lstStyle/>
          <a:p>
            <a:r>
              <a:rPr lang="en-US" sz="2800" b="1" dirty="0">
                <a:latin typeface="Times New Roman"/>
                <a:cs typeface="Times New Roman"/>
              </a:rPr>
              <a:t>Biology Learning Objectives</a:t>
            </a:r>
            <a:endParaRPr lang="en-US" sz="2800" dirty="0">
              <a:latin typeface="Times New Roman"/>
              <a:cs typeface="Times New Roman"/>
            </a:endParaRPr>
          </a:p>
          <a:p>
            <a:pPr marL="457200" indent="-457200">
              <a:buFont typeface="Arial"/>
              <a:buChar char="•"/>
            </a:pPr>
            <a:r>
              <a:rPr lang="en-US" sz="2800" dirty="0">
                <a:latin typeface="Times New Roman"/>
                <a:cs typeface="Times New Roman"/>
              </a:rPr>
              <a:t>Illustrate how natural selection works by giving a real example.</a:t>
            </a:r>
          </a:p>
          <a:p>
            <a:pPr marL="457200" indent="-457200">
              <a:buFont typeface="Arial"/>
              <a:buChar char="•"/>
            </a:pPr>
            <a:r>
              <a:rPr lang="en-US" sz="2800" dirty="0">
                <a:latin typeface="Times New Roman"/>
                <a:cs typeface="Times New Roman"/>
              </a:rPr>
              <a:t>Discuss how vesicles can grow and compete.</a:t>
            </a:r>
          </a:p>
          <a:p>
            <a:pPr marL="457200" indent="-457200">
              <a:buFont typeface="Arial"/>
              <a:buChar char="•"/>
            </a:pPr>
            <a:r>
              <a:rPr lang="en-US" sz="2800" dirty="0">
                <a:latin typeface="Times New Roman"/>
                <a:cs typeface="Times New Roman"/>
              </a:rPr>
              <a:t>Illustrate how abiotic structures exhibit dynamic and competitive behaviors.</a:t>
            </a:r>
            <a:br>
              <a:rPr lang="en-US" sz="2800" dirty="0">
                <a:latin typeface="Times New Roman"/>
                <a:cs typeface="Times New Roman"/>
              </a:rPr>
            </a:br>
            <a:endParaRPr lang="en-US" sz="2800" dirty="0">
              <a:latin typeface="Times New Roman"/>
              <a:cs typeface="Times New Roman"/>
            </a:endParaRPr>
          </a:p>
          <a:p>
            <a:r>
              <a:rPr lang="en-US" sz="2800" b="1" dirty="0">
                <a:latin typeface="Times New Roman"/>
                <a:cs typeface="Times New Roman"/>
              </a:rPr>
              <a:t>Bio-Math Learning Objectives</a:t>
            </a:r>
            <a:endParaRPr lang="en-US" sz="2800" dirty="0">
              <a:latin typeface="Times New Roman"/>
              <a:cs typeface="Times New Roman"/>
            </a:endParaRPr>
          </a:p>
          <a:p>
            <a:pPr marL="457200" indent="-457200">
              <a:buFont typeface="Arial"/>
              <a:buChar char="•"/>
            </a:pPr>
            <a:r>
              <a:rPr lang="en-US" sz="2800" dirty="0">
                <a:latin typeface="Times New Roman"/>
                <a:cs typeface="Times New Roman"/>
              </a:rPr>
              <a:t>Determine the rate of change in a biological measurement</a:t>
            </a:r>
          </a:p>
        </p:txBody>
      </p:sp>
      <p:sp>
        <p:nvSpPr>
          <p:cNvPr id="4" name="Rectangle 3"/>
          <p:cNvSpPr/>
          <p:nvPr/>
        </p:nvSpPr>
        <p:spPr>
          <a:xfrm>
            <a:off x="3586574" y="6554371"/>
            <a:ext cx="5546968" cy="276999"/>
          </a:xfrm>
          <a:prstGeom prst="rect">
            <a:avLst/>
          </a:prstGeom>
        </p:spPr>
        <p:txBody>
          <a:bodyPr wrap="none">
            <a:spAutoFit/>
          </a:bodyPr>
          <a:lstStyle/>
          <a:p>
            <a:r>
              <a:rPr lang="en-US" sz="1200" dirty="0">
                <a:solidFill>
                  <a:schemeClr val="bg1">
                    <a:lumMod val="65000"/>
                  </a:schemeClr>
                </a:solidFill>
              </a:rPr>
              <a:t>Copyright © 2015 by AM Campbell, LJ Heyer, CJ Paradise. All rights reserved. </a:t>
            </a:r>
          </a:p>
        </p:txBody>
      </p:sp>
    </p:spTree>
    <p:extLst>
      <p:ext uri="{BB962C8B-B14F-4D97-AF65-F5344CB8AC3E}">
        <p14:creationId xmlns:p14="http://schemas.microsoft.com/office/powerpoint/2010/main" val="905496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p:nvPr>
        </p:nvSpPr>
        <p:spPr>
          <a:xfrm>
            <a:off x="0" y="6256338"/>
            <a:ext cx="1584325" cy="601662"/>
          </a:xfrm>
        </p:spPr>
        <p:txBody>
          <a:bodyPr/>
          <a:lstStyle/>
          <a:p>
            <a:pPr algn="l"/>
            <a:r>
              <a:rPr lang="en-US" sz="2400" dirty="0">
                <a:latin typeface="Times New Roman" charset="0"/>
                <a:ea typeface="ＭＳ Ｐゴシック" charset="0"/>
                <a:cs typeface="Times New Roman" charset="0"/>
              </a:rPr>
              <a:t>Fig. 4.11</a:t>
            </a:r>
          </a:p>
        </p:txBody>
      </p:sp>
      <p:sp>
        <p:nvSpPr>
          <p:cNvPr id="9" name="Rectangle 8"/>
          <p:cNvSpPr/>
          <p:nvPr/>
        </p:nvSpPr>
        <p:spPr>
          <a:xfrm>
            <a:off x="4724400" y="2057400"/>
            <a:ext cx="992188" cy="30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5257800" y="2286000"/>
            <a:ext cx="395288" cy="30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6"/>
          <p:cNvSpPr/>
          <p:nvPr/>
        </p:nvSpPr>
        <p:spPr>
          <a:xfrm>
            <a:off x="3586574" y="6554371"/>
            <a:ext cx="5546968" cy="276999"/>
          </a:xfrm>
          <a:prstGeom prst="rect">
            <a:avLst/>
          </a:prstGeom>
        </p:spPr>
        <p:txBody>
          <a:bodyPr wrap="none">
            <a:spAutoFit/>
          </a:bodyPr>
          <a:lstStyle/>
          <a:p>
            <a:r>
              <a:rPr lang="en-US" sz="1200" dirty="0">
                <a:solidFill>
                  <a:schemeClr val="bg1">
                    <a:lumMod val="65000"/>
                  </a:schemeClr>
                </a:solidFill>
              </a:rPr>
              <a:t>Copyright © 2015 by AM Campbell, LJ Heyer, CJ Paradise. All rights reserved. </a:t>
            </a:r>
          </a:p>
        </p:txBody>
      </p:sp>
      <p:sp>
        <p:nvSpPr>
          <p:cNvPr id="2" name="TextBox 1"/>
          <p:cNvSpPr txBox="1"/>
          <p:nvPr/>
        </p:nvSpPr>
        <p:spPr>
          <a:xfrm>
            <a:off x="5888947" y="6295515"/>
            <a:ext cx="3178124" cy="276999"/>
          </a:xfrm>
          <a:prstGeom prst="rect">
            <a:avLst/>
          </a:prstGeom>
          <a:noFill/>
        </p:spPr>
        <p:txBody>
          <a:bodyPr wrap="none" rtlCol="0">
            <a:spAutoFit/>
          </a:bodyPr>
          <a:lstStyle/>
          <a:p>
            <a:r>
              <a:rPr lang="pl-PL" sz="1200" dirty="0">
                <a:solidFill>
                  <a:srgbClr val="A6A6A6"/>
                </a:solidFill>
              </a:rPr>
              <a:t>C, D, E. </a:t>
            </a:r>
            <a:r>
              <a:rPr lang="pl-PL" sz="1200" dirty="0" err="1">
                <a:solidFill>
                  <a:srgbClr val="A6A6A6"/>
                </a:solidFill>
              </a:rPr>
              <a:t>modified</a:t>
            </a:r>
            <a:r>
              <a:rPr lang="pl-PL" sz="1200" dirty="0">
                <a:solidFill>
                  <a:srgbClr val="A6A6A6"/>
                </a:solidFill>
              </a:rPr>
              <a:t> from </a:t>
            </a:r>
            <a:r>
              <a:rPr lang="pl-PL" sz="1200" dirty="0" err="1">
                <a:solidFill>
                  <a:srgbClr val="A6A6A6"/>
                </a:solidFill>
              </a:rPr>
              <a:t>Hanczyc</a:t>
            </a:r>
            <a:r>
              <a:rPr lang="pl-PL" sz="1200" dirty="0">
                <a:solidFill>
                  <a:srgbClr val="A6A6A6"/>
                </a:solidFill>
              </a:rPr>
              <a:t> </a:t>
            </a:r>
            <a:r>
              <a:rPr lang="pl-PL" sz="1200" i="1" dirty="0">
                <a:solidFill>
                  <a:srgbClr val="A6A6A6"/>
                </a:solidFill>
              </a:rPr>
              <a:t>et al.</a:t>
            </a:r>
            <a:r>
              <a:rPr lang="pl-PL" sz="1200" dirty="0">
                <a:solidFill>
                  <a:srgbClr val="A6A6A6"/>
                </a:solidFill>
              </a:rPr>
              <a:t>, 2003.</a:t>
            </a:r>
            <a:endParaRPr lang="en-US" sz="1200" dirty="0">
              <a:solidFill>
                <a:srgbClr val="A6A6A6"/>
              </a:solidFill>
            </a:endParaRPr>
          </a:p>
        </p:txBody>
      </p:sp>
      <p:pic>
        <p:nvPicPr>
          <p:cNvPr id="3" name="Picture 2" descr="Screen Shot 2014-08-25 at 9.29.2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146" y="1003300"/>
            <a:ext cx="6096000" cy="5049672"/>
          </a:xfrm>
          <a:prstGeom prst="rect">
            <a:avLst/>
          </a:prstGeom>
        </p:spPr>
      </p:pic>
      <p:sp>
        <p:nvSpPr>
          <p:cNvPr id="11" name="TextBox 5"/>
          <p:cNvSpPr txBox="1">
            <a:spLocks noChangeArrowheads="1"/>
          </p:cNvSpPr>
          <p:nvPr/>
        </p:nvSpPr>
        <p:spPr bwMode="auto">
          <a:xfrm>
            <a:off x="1997505" y="3939283"/>
            <a:ext cx="901700" cy="5842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a:solidFill>
                  <a:srgbClr val="FF6600"/>
                </a:solidFill>
                <a:latin typeface="Times" charset="0"/>
                <a:cs typeface="Times" charset="0"/>
              </a:rPr>
              <a:t>0.02</a:t>
            </a:r>
          </a:p>
        </p:txBody>
      </p:sp>
      <p:sp>
        <p:nvSpPr>
          <p:cNvPr id="12" name="TextBox 6"/>
          <p:cNvSpPr txBox="1">
            <a:spLocks noChangeArrowheads="1"/>
          </p:cNvSpPr>
          <p:nvPr/>
        </p:nvSpPr>
        <p:spPr bwMode="auto">
          <a:xfrm>
            <a:off x="3146615" y="3258818"/>
            <a:ext cx="6985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a:solidFill>
                  <a:srgbClr val="8000FF"/>
                </a:solidFill>
                <a:latin typeface="Times" charset="0"/>
                <a:cs typeface="Times" charset="0"/>
              </a:rPr>
              <a:t>0.1</a:t>
            </a:r>
          </a:p>
        </p:txBody>
      </p:sp>
      <p:sp>
        <p:nvSpPr>
          <p:cNvPr id="13" name="TextBox 7"/>
          <p:cNvSpPr txBox="1">
            <a:spLocks noChangeArrowheads="1"/>
          </p:cNvSpPr>
          <p:nvPr/>
        </p:nvSpPr>
        <p:spPr bwMode="auto">
          <a:xfrm>
            <a:off x="5773489" y="1695450"/>
            <a:ext cx="6985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a:solidFill>
                  <a:schemeClr val="accent5">
                    <a:lumMod val="75000"/>
                  </a:schemeClr>
                </a:solidFill>
                <a:latin typeface="Times" charset="0"/>
                <a:cs typeface="Times" charset="0"/>
              </a:rPr>
              <a:t>0.5</a:t>
            </a:r>
          </a:p>
        </p:txBody>
      </p:sp>
      <p:sp>
        <p:nvSpPr>
          <p:cNvPr id="14" name="TextBox 5"/>
          <p:cNvSpPr txBox="1">
            <a:spLocks noChangeArrowheads="1"/>
          </p:cNvSpPr>
          <p:nvPr/>
        </p:nvSpPr>
        <p:spPr bwMode="auto">
          <a:xfrm>
            <a:off x="5724007" y="2716265"/>
            <a:ext cx="3203575" cy="156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a:solidFill>
                  <a:srgbClr val="0000FF"/>
                </a:solidFill>
                <a:latin typeface="Times" charset="0"/>
                <a:cs typeface="Times" charset="0"/>
              </a:rPr>
              <a:t>vesicle formation</a:t>
            </a:r>
          </a:p>
          <a:p>
            <a:pPr eaLnBrk="1" hangingPunct="1"/>
            <a:r>
              <a:rPr lang="en-US" sz="3200" dirty="0">
                <a:solidFill>
                  <a:srgbClr val="0000FF"/>
                </a:solidFill>
                <a:latin typeface="Times" charset="0"/>
                <a:cs typeface="Times" charset="0"/>
              </a:rPr>
              <a:t>is proportional to </a:t>
            </a:r>
          </a:p>
          <a:p>
            <a:pPr eaLnBrk="1" hangingPunct="1"/>
            <a:r>
              <a:rPr lang="en-US" sz="3200" dirty="0">
                <a:solidFill>
                  <a:srgbClr val="0000FF"/>
                </a:solidFill>
                <a:latin typeface="Times" charset="0"/>
                <a:cs typeface="Times" charset="0"/>
              </a:rPr>
              <a:t>clay concentration</a:t>
            </a:r>
          </a:p>
        </p:txBody>
      </p:sp>
      <p:sp>
        <p:nvSpPr>
          <p:cNvPr id="15" name="TextBox 1"/>
          <p:cNvSpPr txBox="1">
            <a:spLocks noChangeArrowheads="1"/>
          </p:cNvSpPr>
          <p:nvPr/>
        </p:nvSpPr>
        <p:spPr bwMode="auto">
          <a:xfrm>
            <a:off x="0" y="46038"/>
            <a:ext cx="914400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dirty="0">
                <a:latin typeface="Times New Roman" charset="0"/>
              </a:rPr>
              <a:t>Clay Concentration Effects</a:t>
            </a:r>
          </a:p>
        </p:txBody>
      </p:sp>
      <p:pic>
        <p:nvPicPr>
          <p:cNvPr id="4" name="Picture 3" descr="Screen Shot 2014-08-25 at 10.02.2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6615" y="1003300"/>
            <a:ext cx="1676715" cy="1986629"/>
          </a:xfrm>
          <a:prstGeom prst="rect">
            <a:avLst/>
          </a:prstGeom>
        </p:spPr>
      </p:pic>
    </p:spTree>
    <p:extLst>
      <p:ext uri="{BB962C8B-B14F-4D97-AF65-F5344CB8AC3E}">
        <p14:creationId xmlns:p14="http://schemas.microsoft.com/office/powerpoint/2010/main" val="1395046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B_04.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8052" y="842963"/>
            <a:ext cx="3791234" cy="5466983"/>
          </a:xfrm>
          <a:prstGeom prst="rect">
            <a:avLst/>
          </a:prstGeom>
        </p:spPr>
      </p:pic>
      <p:sp>
        <p:nvSpPr>
          <p:cNvPr id="54273" name="Title 5"/>
          <p:cNvSpPr>
            <a:spLocks noGrp="1"/>
          </p:cNvSpPr>
          <p:nvPr>
            <p:ph type="title"/>
          </p:nvPr>
        </p:nvSpPr>
        <p:spPr>
          <a:xfrm>
            <a:off x="0" y="6383633"/>
            <a:ext cx="1992313" cy="385762"/>
          </a:xfrm>
        </p:spPr>
        <p:txBody>
          <a:bodyPr/>
          <a:lstStyle/>
          <a:p>
            <a:pPr algn="l"/>
            <a:r>
              <a:rPr lang="en-US" sz="2400" dirty="0">
                <a:latin typeface="Times New Roman" charset="0"/>
                <a:ea typeface="ＭＳ Ｐゴシック" charset="0"/>
                <a:cs typeface="Times New Roman" charset="0"/>
              </a:rPr>
              <a:t>Fig. 4.12</a:t>
            </a:r>
          </a:p>
        </p:txBody>
      </p:sp>
      <p:sp>
        <p:nvSpPr>
          <p:cNvPr id="54274" name="TextBox 7"/>
          <p:cNvSpPr txBox="1">
            <a:spLocks noChangeArrowheads="1"/>
          </p:cNvSpPr>
          <p:nvPr/>
        </p:nvSpPr>
        <p:spPr bwMode="auto">
          <a:xfrm>
            <a:off x="0" y="11113"/>
            <a:ext cx="9144000"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dirty="0">
                <a:latin typeface="Times New Roman" charset="0"/>
              </a:rPr>
              <a:t>Microspheres Inside Vesicles</a:t>
            </a:r>
            <a:endParaRPr lang="en-US" sz="4800" baseline="30000" dirty="0">
              <a:latin typeface="Times New Roman" charset="0"/>
            </a:endParaRPr>
          </a:p>
        </p:txBody>
      </p:sp>
      <p:sp>
        <p:nvSpPr>
          <p:cNvPr id="5" name="Rectangle 4"/>
          <p:cNvSpPr/>
          <p:nvPr/>
        </p:nvSpPr>
        <p:spPr>
          <a:xfrm>
            <a:off x="3586574" y="6554371"/>
            <a:ext cx="5546968" cy="276999"/>
          </a:xfrm>
          <a:prstGeom prst="rect">
            <a:avLst/>
          </a:prstGeom>
        </p:spPr>
        <p:txBody>
          <a:bodyPr wrap="none">
            <a:spAutoFit/>
          </a:bodyPr>
          <a:lstStyle/>
          <a:p>
            <a:r>
              <a:rPr lang="en-US" sz="1200" dirty="0">
                <a:solidFill>
                  <a:schemeClr val="bg1">
                    <a:lumMod val="65000"/>
                  </a:schemeClr>
                </a:solidFill>
              </a:rPr>
              <a:t>Copyright © 2015 by AM Campbell, LJ Heyer, CJ Paradise. All rights reserved. </a:t>
            </a:r>
          </a:p>
        </p:txBody>
      </p:sp>
      <p:sp>
        <p:nvSpPr>
          <p:cNvPr id="2" name="TextBox 1"/>
          <p:cNvSpPr txBox="1"/>
          <p:nvPr/>
        </p:nvSpPr>
        <p:spPr>
          <a:xfrm>
            <a:off x="3191838" y="6339323"/>
            <a:ext cx="5893836" cy="276999"/>
          </a:xfrm>
          <a:prstGeom prst="rect">
            <a:avLst/>
          </a:prstGeom>
          <a:noFill/>
        </p:spPr>
        <p:txBody>
          <a:bodyPr wrap="none" rtlCol="0">
            <a:spAutoFit/>
          </a:bodyPr>
          <a:lstStyle/>
          <a:p>
            <a:r>
              <a:rPr lang="en-US" sz="1200" dirty="0">
                <a:solidFill>
                  <a:srgbClr val="A6A6A6"/>
                </a:solidFill>
              </a:rPr>
              <a:t>A – D: modified from </a:t>
            </a:r>
            <a:r>
              <a:rPr lang="en-US" sz="1200" dirty="0" err="1">
                <a:solidFill>
                  <a:srgbClr val="A6A6A6"/>
                </a:solidFill>
              </a:rPr>
              <a:t>Hanczyc</a:t>
            </a:r>
            <a:r>
              <a:rPr lang="en-US" sz="1200" dirty="0">
                <a:solidFill>
                  <a:srgbClr val="A6A6A6"/>
                </a:solidFill>
              </a:rPr>
              <a:t> </a:t>
            </a:r>
            <a:r>
              <a:rPr lang="en-US" sz="1200" i="1" dirty="0">
                <a:solidFill>
                  <a:srgbClr val="A6A6A6"/>
                </a:solidFill>
              </a:rPr>
              <a:t>et al.</a:t>
            </a:r>
            <a:r>
              <a:rPr lang="en-US" sz="1200" dirty="0">
                <a:solidFill>
                  <a:srgbClr val="A6A6A6"/>
                </a:solidFill>
              </a:rPr>
              <a:t>, 2003; E, F: modified from </a:t>
            </a:r>
            <a:r>
              <a:rPr lang="en-US" sz="1200" dirty="0" err="1">
                <a:solidFill>
                  <a:srgbClr val="A6A6A6"/>
                </a:solidFill>
              </a:rPr>
              <a:t>Hanczyc</a:t>
            </a:r>
            <a:r>
              <a:rPr lang="en-US" sz="1200" dirty="0">
                <a:solidFill>
                  <a:srgbClr val="A6A6A6"/>
                </a:solidFill>
              </a:rPr>
              <a:t>, </a:t>
            </a:r>
            <a:r>
              <a:rPr lang="en-US" sz="1200" i="1" dirty="0">
                <a:solidFill>
                  <a:srgbClr val="A6A6A6"/>
                </a:solidFill>
              </a:rPr>
              <a:t>et al</a:t>
            </a:r>
            <a:r>
              <a:rPr lang="en-US" sz="1200" dirty="0">
                <a:solidFill>
                  <a:srgbClr val="A6A6A6"/>
                </a:solidFill>
              </a:rPr>
              <a:t>., 2003 </a:t>
            </a:r>
          </a:p>
        </p:txBody>
      </p:sp>
      <p:sp>
        <p:nvSpPr>
          <p:cNvPr id="7" name="Rectangle 6"/>
          <p:cNvSpPr/>
          <p:nvPr/>
        </p:nvSpPr>
        <p:spPr>
          <a:xfrm>
            <a:off x="2203450" y="2561755"/>
            <a:ext cx="4483100" cy="37406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TextBox 5"/>
          <p:cNvSpPr txBox="1">
            <a:spLocks noChangeArrowheads="1"/>
          </p:cNvSpPr>
          <p:nvPr/>
        </p:nvSpPr>
        <p:spPr bwMode="auto">
          <a:xfrm>
            <a:off x="1508125" y="2633193"/>
            <a:ext cx="2890838"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a:latin typeface="Times" charset="0"/>
                <a:cs typeface="Times" charset="0"/>
              </a:rPr>
              <a:t>beads visualized</a:t>
            </a:r>
          </a:p>
        </p:txBody>
      </p:sp>
      <p:sp>
        <p:nvSpPr>
          <p:cNvPr id="9" name="TextBox 6"/>
          <p:cNvSpPr txBox="1">
            <a:spLocks noChangeArrowheads="1"/>
          </p:cNvSpPr>
          <p:nvPr/>
        </p:nvSpPr>
        <p:spPr bwMode="auto">
          <a:xfrm>
            <a:off x="4519613" y="2633193"/>
            <a:ext cx="2865437"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solidFill>
                  <a:srgbClr val="008000"/>
                </a:solidFill>
                <a:latin typeface="Times" charset="0"/>
                <a:cs typeface="Times" charset="0"/>
              </a:rPr>
              <a:t>lipids visualized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ICB_04.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8052" y="842963"/>
            <a:ext cx="3791234" cy="5466983"/>
          </a:xfrm>
          <a:prstGeom prst="rect">
            <a:avLst/>
          </a:prstGeom>
        </p:spPr>
      </p:pic>
      <p:sp>
        <p:nvSpPr>
          <p:cNvPr id="54273" name="Title 5"/>
          <p:cNvSpPr>
            <a:spLocks noGrp="1"/>
          </p:cNvSpPr>
          <p:nvPr>
            <p:ph type="title"/>
          </p:nvPr>
        </p:nvSpPr>
        <p:spPr>
          <a:xfrm>
            <a:off x="0" y="6383633"/>
            <a:ext cx="1992313" cy="385762"/>
          </a:xfrm>
        </p:spPr>
        <p:txBody>
          <a:bodyPr/>
          <a:lstStyle/>
          <a:p>
            <a:pPr algn="l"/>
            <a:r>
              <a:rPr lang="en-US" sz="2400" dirty="0">
                <a:latin typeface="Times New Roman" charset="0"/>
                <a:ea typeface="ＭＳ Ｐゴシック" charset="0"/>
                <a:cs typeface="Times New Roman" charset="0"/>
              </a:rPr>
              <a:t>Fig. 4.12</a:t>
            </a:r>
          </a:p>
        </p:txBody>
      </p:sp>
      <p:sp>
        <p:nvSpPr>
          <p:cNvPr id="5" name="Rectangle 4"/>
          <p:cNvSpPr/>
          <p:nvPr/>
        </p:nvSpPr>
        <p:spPr>
          <a:xfrm>
            <a:off x="3586574" y="6554371"/>
            <a:ext cx="5546968" cy="276999"/>
          </a:xfrm>
          <a:prstGeom prst="rect">
            <a:avLst/>
          </a:prstGeom>
        </p:spPr>
        <p:txBody>
          <a:bodyPr wrap="none">
            <a:spAutoFit/>
          </a:bodyPr>
          <a:lstStyle/>
          <a:p>
            <a:r>
              <a:rPr lang="en-US" sz="1200" dirty="0">
                <a:solidFill>
                  <a:schemeClr val="bg1">
                    <a:lumMod val="65000"/>
                  </a:schemeClr>
                </a:solidFill>
              </a:rPr>
              <a:t>Copyright © 2015 by AM Campbell, LJ Heyer, CJ Paradise. All rights reserved. </a:t>
            </a:r>
          </a:p>
        </p:txBody>
      </p:sp>
      <p:sp>
        <p:nvSpPr>
          <p:cNvPr id="2" name="TextBox 1"/>
          <p:cNvSpPr txBox="1"/>
          <p:nvPr/>
        </p:nvSpPr>
        <p:spPr>
          <a:xfrm>
            <a:off x="3191838" y="6339323"/>
            <a:ext cx="5893836" cy="276999"/>
          </a:xfrm>
          <a:prstGeom prst="rect">
            <a:avLst/>
          </a:prstGeom>
          <a:noFill/>
        </p:spPr>
        <p:txBody>
          <a:bodyPr wrap="none" rtlCol="0">
            <a:spAutoFit/>
          </a:bodyPr>
          <a:lstStyle/>
          <a:p>
            <a:r>
              <a:rPr lang="en-US" sz="1200" dirty="0">
                <a:solidFill>
                  <a:srgbClr val="A6A6A6"/>
                </a:solidFill>
              </a:rPr>
              <a:t>A – D: modified from </a:t>
            </a:r>
            <a:r>
              <a:rPr lang="en-US" sz="1200" dirty="0" err="1">
                <a:solidFill>
                  <a:srgbClr val="A6A6A6"/>
                </a:solidFill>
              </a:rPr>
              <a:t>Hanczyc</a:t>
            </a:r>
            <a:r>
              <a:rPr lang="en-US" sz="1200" dirty="0">
                <a:solidFill>
                  <a:srgbClr val="A6A6A6"/>
                </a:solidFill>
              </a:rPr>
              <a:t> </a:t>
            </a:r>
            <a:r>
              <a:rPr lang="en-US" sz="1200" i="1" dirty="0">
                <a:solidFill>
                  <a:srgbClr val="A6A6A6"/>
                </a:solidFill>
              </a:rPr>
              <a:t>et al.</a:t>
            </a:r>
            <a:r>
              <a:rPr lang="en-US" sz="1200" dirty="0">
                <a:solidFill>
                  <a:srgbClr val="A6A6A6"/>
                </a:solidFill>
              </a:rPr>
              <a:t>, 2003; E, F: modified from </a:t>
            </a:r>
            <a:r>
              <a:rPr lang="en-US" sz="1200" dirty="0" err="1">
                <a:solidFill>
                  <a:srgbClr val="A6A6A6"/>
                </a:solidFill>
              </a:rPr>
              <a:t>Hanczyc</a:t>
            </a:r>
            <a:r>
              <a:rPr lang="en-US" sz="1200" dirty="0">
                <a:solidFill>
                  <a:srgbClr val="A6A6A6"/>
                </a:solidFill>
              </a:rPr>
              <a:t>, </a:t>
            </a:r>
            <a:r>
              <a:rPr lang="en-US" sz="1200" i="1" dirty="0">
                <a:solidFill>
                  <a:srgbClr val="A6A6A6"/>
                </a:solidFill>
              </a:rPr>
              <a:t>et al</a:t>
            </a:r>
            <a:r>
              <a:rPr lang="en-US" sz="1200" dirty="0">
                <a:solidFill>
                  <a:srgbClr val="A6A6A6"/>
                </a:solidFill>
              </a:rPr>
              <a:t>., 2003 </a:t>
            </a:r>
          </a:p>
        </p:txBody>
      </p:sp>
      <p:sp>
        <p:nvSpPr>
          <p:cNvPr id="10" name="Rectangle 9"/>
          <p:cNvSpPr/>
          <p:nvPr/>
        </p:nvSpPr>
        <p:spPr>
          <a:xfrm>
            <a:off x="2203450" y="4408168"/>
            <a:ext cx="4483100" cy="19113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a:off x="2203450" y="838200"/>
            <a:ext cx="4483100" cy="17258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TextBox 6"/>
          <p:cNvSpPr txBox="1">
            <a:spLocks noChangeArrowheads="1"/>
          </p:cNvSpPr>
          <p:nvPr/>
        </p:nvSpPr>
        <p:spPr bwMode="auto">
          <a:xfrm>
            <a:off x="2317750" y="1536155"/>
            <a:ext cx="2201863" cy="107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dirty="0">
                <a:latin typeface="Times" charset="0"/>
                <a:cs typeface="Times" charset="0"/>
              </a:rPr>
              <a:t>beads inside </a:t>
            </a:r>
          </a:p>
          <a:p>
            <a:pPr algn="ctr" eaLnBrk="1" hangingPunct="1"/>
            <a:r>
              <a:rPr lang="en-US" sz="3200" dirty="0">
                <a:latin typeface="Times" charset="0"/>
                <a:cs typeface="Times" charset="0"/>
              </a:rPr>
              <a:t>vesicles</a:t>
            </a:r>
          </a:p>
        </p:txBody>
      </p:sp>
      <p:sp>
        <p:nvSpPr>
          <p:cNvPr id="13" name="TextBox 7"/>
          <p:cNvSpPr txBox="1">
            <a:spLocks noChangeArrowheads="1"/>
          </p:cNvSpPr>
          <p:nvPr/>
        </p:nvSpPr>
        <p:spPr bwMode="auto">
          <a:xfrm>
            <a:off x="4035257" y="4313538"/>
            <a:ext cx="2565400" cy="107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dirty="0">
                <a:solidFill>
                  <a:srgbClr val="008000"/>
                </a:solidFill>
                <a:latin typeface="Times" charset="0"/>
                <a:cs typeface="Times" charset="0"/>
              </a:rPr>
              <a:t>vesicles inside </a:t>
            </a:r>
          </a:p>
          <a:p>
            <a:pPr algn="ctr" eaLnBrk="1" hangingPunct="1"/>
            <a:r>
              <a:rPr lang="en-US" sz="3200" dirty="0">
                <a:solidFill>
                  <a:srgbClr val="008000"/>
                </a:solidFill>
                <a:latin typeface="Times" charset="0"/>
                <a:cs typeface="Times" charset="0"/>
              </a:rPr>
              <a:t>vesicles</a:t>
            </a:r>
          </a:p>
        </p:txBody>
      </p:sp>
      <p:sp>
        <p:nvSpPr>
          <p:cNvPr id="14" name="TextBox 7"/>
          <p:cNvSpPr txBox="1">
            <a:spLocks noChangeArrowheads="1"/>
          </p:cNvSpPr>
          <p:nvPr/>
        </p:nvSpPr>
        <p:spPr bwMode="auto">
          <a:xfrm>
            <a:off x="0" y="11113"/>
            <a:ext cx="9144000"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dirty="0">
                <a:latin typeface="Times New Roman" charset="0"/>
              </a:rPr>
              <a:t>Abiotic Vesicles Capture Cargo</a:t>
            </a:r>
            <a:endParaRPr lang="en-US" sz="4800" baseline="30000" dirty="0">
              <a:latin typeface="Times New Roman" charset="0"/>
            </a:endParaRPr>
          </a:p>
        </p:txBody>
      </p:sp>
    </p:spTree>
    <p:extLst>
      <p:ext uri="{BB962C8B-B14F-4D97-AF65-F5344CB8AC3E}">
        <p14:creationId xmlns:p14="http://schemas.microsoft.com/office/powerpoint/2010/main" val="3452234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CB_04.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8052" y="842963"/>
            <a:ext cx="3791234" cy="5466983"/>
          </a:xfrm>
          <a:prstGeom prst="rect">
            <a:avLst/>
          </a:prstGeom>
        </p:spPr>
      </p:pic>
      <p:sp>
        <p:nvSpPr>
          <p:cNvPr id="54273" name="Title 5"/>
          <p:cNvSpPr>
            <a:spLocks noGrp="1"/>
          </p:cNvSpPr>
          <p:nvPr>
            <p:ph type="title"/>
          </p:nvPr>
        </p:nvSpPr>
        <p:spPr>
          <a:xfrm>
            <a:off x="0" y="6383633"/>
            <a:ext cx="1992313" cy="385762"/>
          </a:xfrm>
        </p:spPr>
        <p:txBody>
          <a:bodyPr/>
          <a:lstStyle/>
          <a:p>
            <a:pPr algn="l"/>
            <a:r>
              <a:rPr lang="en-US" sz="2400" dirty="0">
                <a:latin typeface="Times New Roman" charset="0"/>
                <a:ea typeface="ＭＳ Ｐゴシック" charset="0"/>
                <a:cs typeface="Times New Roman" charset="0"/>
              </a:rPr>
              <a:t>Fig. 4.12</a:t>
            </a:r>
          </a:p>
        </p:txBody>
      </p:sp>
      <p:sp>
        <p:nvSpPr>
          <p:cNvPr id="5" name="Rectangle 4"/>
          <p:cNvSpPr/>
          <p:nvPr/>
        </p:nvSpPr>
        <p:spPr>
          <a:xfrm>
            <a:off x="3586574" y="6554371"/>
            <a:ext cx="5546968" cy="276999"/>
          </a:xfrm>
          <a:prstGeom prst="rect">
            <a:avLst/>
          </a:prstGeom>
        </p:spPr>
        <p:txBody>
          <a:bodyPr wrap="none">
            <a:spAutoFit/>
          </a:bodyPr>
          <a:lstStyle/>
          <a:p>
            <a:r>
              <a:rPr lang="en-US" sz="1200" dirty="0">
                <a:solidFill>
                  <a:schemeClr val="bg1">
                    <a:lumMod val="65000"/>
                  </a:schemeClr>
                </a:solidFill>
              </a:rPr>
              <a:t>Copyright © 2015 by AM Campbell, LJ Heyer, CJ Paradise. All rights reserved. </a:t>
            </a:r>
          </a:p>
        </p:txBody>
      </p:sp>
      <p:sp>
        <p:nvSpPr>
          <p:cNvPr id="2" name="TextBox 1"/>
          <p:cNvSpPr txBox="1"/>
          <p:nvPr/>
        </p:nvSpPr>
        <p:spPr>
          <a:xfrm>
            <a:off x="3191838" y="6339323"/>
            <a:ext cx="5893836" cy="276999"/>
          </a:xfrm>
          <a:prstGeom prst="rect">
            <a:avLst/>
          </a:prstGeom>
          <a:noFill/>
        </p:spPr>
        <p:txBody>
          <a:bodyPr wrap="none" rtlCol="0">
            <a:spAutoFit/>
          </a:bodyPr>
          <a:lstStyle/>
          <a:p>
            <a:r>
              <a:rPr lang="en-US" sz="1200" dirty="0">
                <a:solidFill>
                  <a:srgbClr val="A6A6A6"/>
                </a:solidFill>
              </a:rPr>
              <a:t>A – D: modified from </a:t>
            </a:r>
            <a:r>
              <a:rPr lang="en-US" sz="1200" dirty="0" err="1">
                <a:solidFill>
                  <a:srgbClr val="A6A6A6"/>
                </a:solidFill>
              </a:rPr>
              <a:t>Hanczyc</a:t>
            </a:r>
            <a:r>
              <a:rPr lang="en-US" sz="1200" dirty="0">
                <a:solidFill>
                  <a:srgbClr val="A6A6A6"/>
                </a:solidFill>
              </a:rPr>
              <a:t> </a:t>
            </a:r>
            <a:r>
              <a:rPr lang="en-US" sz="1200" i="1" dirty="0">
                <a:solidFill>
                  <a:srgbClr val="A6A6A6"/>
                </a:solidFill>
              </a:rPr>
              <a:t>et al.</a:t>
            </a:r>
            <a:r>
              <a:rPr lang="en-US" sz="1200" dirty="0">
                <a:solidFill>
                  <a:srgbClr val="A6A6A6"/>
                </a:solidFill>
              </a:rPr>
              <a:t>, 2003; E, F: modified from </a:t>
            </a:r>
            <a:r>
              <a:rPr lang="en-US" sz="1200" dirty="0" err="1">
                <a:solidFill>
                  <a:srgbClr val="A6A6A6"/>
                </a:solidFill>
              </a:rPr>
              <a:t>Hanczyc</a:t>
            </a:r>
            <a:r>
              <a:rPr lang="en-US" sz="1200" dirty="0">
                <a:solidFill>
                  <a:srgbClr val="A6A6A6"/>
                </a:solidFill>
              </a:rPr>
              <a:t>, </a:t>
            </a:r>
            <a:r>
              <a:rPr lang="en-US" sz="1200" i="1" dirty="0">
                <a:solidFill>
                  <a:srgbClr val="A6A6A6"/>
                </a:solidFill>
              </a:rPr>
              <a:t>et al</a:t>
            </a:r>
            <a:r>
              <a:rPr lang="en-US" sz="1200" dirty="0">
                <a:solidFill>
                  <a:srgbClr val="A6A6A6"/>
                </a:solidFill>
              </a:rPr>
              <a:t>., 2003 </a:t>
            </a:r>
          </a:p>
        </p:txBody>
      </p:sp>
      <p:sp>
        <p:nvSpPr>
          <p:cNvPr id="15" name="Rectangle 14"/>
          <p:cNvSpPr/>
          <p:nvPr/>
        </p:nvSpPr>
        <p:spPr>
          <a:xfrm>
            <a:off x="2203450" y="842962"/>
            <a:ext cx="4483100" cy="35448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TextBox 6"/>
          <p:cNvSpPr txBox="1">
            <a:spLocks noChangeArrowheads="1"/>
          </p:cNvSpPr>
          <p:nvPr/>
        </p:nvSpPr>
        <p:spPr bwMode="auto">
          <a:xfrm>
            <a:off x="2597702" y="3803599"/>
            <a:ext cx="3513138"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a:solidFill>
                  <a:srgbClr val="FF0000"/>
                </a:solidFill>
                <a:latin typeface="Times" charset="0"/>
                <a:cs typeface="Times" charset="0"/>
              </a:rPr>
              <a:t>RNA inside vesicles</a:t>
            </a:r>
          </a:p>
        </p:txBody>
      </p:sp>
      <p:sp>
        <p:nvSpPr>
          <p:cNvPr id="17" name="TextBox 7"/>
          <p:cNvSpPr txBox="1">
            <a:spLocks noChangeArrowheads="1"/>
          </p:cNvSpPr>
          <p:nvPr/>
        </p:nvSpPr>
        <p:spPr bwMode="auto">
          <a:xfrm>
            <a:off x="0" y="11113"/>
            <a:ext cx="9144000"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RNA Cargo in Vesicles</a:t>
            </a:r>
            <a:endParaRPr lang="en-US" sz="4800" baseline="30000">
              <a:latin typeface="Times New Roman" charset="0"/>
            </a:endParaRPr>
          </a:p>
        </p:txBody>
      </p:sp>
    </p:spTree>
    <p:extLst>
      <p:ext uri="{BB962C8B-B14F-4D97-AF65-F5344CB8AC3E}">
        <p14:creationId xmlns:p14="http://schemas.microsoft.com/office/powerpoint/2010/main" val="4271550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CB_04.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8052" y="842963"/>
            <a:ext cx="3791234" cy="5466983"/>
          </a:xfrm>
          <a:prstGeom prst="rect">
            <a:avLst/>
          </a:prstGeom>
        </p:spPr>
      </p:pic>
      <p:sp>
        <p:nvSpPr>
          <p:cNvPr id="54273" name="Title 5"/>
          <p:cNvSpPr>
            <a:spLocks noGrp="1"/>
          </p:cNvSpPr>
          <p:nvPr>
            <p:ph type="title"/>
          </p:nvPr>
        </p:nvSpPr>
        <p:spPr>
          <a:xfrm>
            <a:off x="0" y="6383633"/>
            <a:ext cx="1992313" cy="385762"/>
          </a:xfrm>
        </p:spPr>
        <p:txBody>
          <a:bodyPr/>
          <a:lstStyle/>
          <a:p>
            <a:pPr algn="l"/>
            <a:r>
              <a:rPr lang="en-US" sz="2400" dirty="0">
                <a:latin typeface="Times New Roman" charset="0"/>
                <a:ea typeface="ＭＳ Ｐゴシック" charset="0"/>
                <a:cs typeface="Times New Roman" charset="0"/>
              </a:rPr>
              <a:t>Fig. 4.12</a:t>
            </a:r>
          </a:p>
        </p:txBody>
      </p:sp>
      <p:sp>
        <p:nvSpPr>
          <p:cNvPr id="5" name="Rectangle 4"/>
          <p:cNvSpPr/>
          <p:nvPr/>
        </p:nvSpPr>
        <p:spPr>
          <a:xfrm>
            <a:off x="3586574" y="6554371"/>
            <a:ext cx="5546968" cy="276999"/>
          </a:xfrm>
          <a:prstGeom prst="rect">
            <a:avLst/>
          </a:prstGeom>
        </p:spPr>
        <p:txBody>
          <a:bodyPr wrap="none">
            <a:spAutoFit/>
          </a:bodyPr>
          <a:lstStyle/>
          <a:p>
            <a:r>
              <a:rPr lang="en-US" sz="1200" dirty="0">
                <a:solidFill>
                  <a:schemeClr val="bg1">
                    <a:lumMod val="65000"/>
                  </a:schemeClr>
                </a:solidFill>
              </a:rPr>
              <a:t>Copyright © 2015 by AM Campbell, LJ Heyer, CJ Paradise. All rights reserved. </a:t>
            </a:r>
          </a:p>
        </p:txBody>
      </p:sp>
      <p:sp>
        <p:nvSpPr>
          <p:cNvPr id="2" name="TextBox 1"/>
          <p:cNvSpPr txBox="1"/>
          <p:nvPr/>
        </p:nvSpPr>
        <p:spPr>
          <a:xfrm>
            <a:off x="3191838" y="6339323"/>
            <a:ext cx="5893836" cy="276999"/>
          </a:xfrm>
          <a:prstGeom prst="rect">
            <a:avLst/>
          </a:prstGeom>
          <a:noFill/>
        </p:spPr>
        <p:txBody>
          <a:bodyPr wrap="none" rtlCol="0">
            <a:spAutoFit/>
          </a:bodyPr>
          <a:lstStyle/>
          <a:p>
            <a:r>
              <a:rPr lang="en-US" sz="1200" dirty="0">
                <a:solidFill>
                  <a:srgbClr val="A6A6A6"/>
                </a:solidFill>
              </a:rPr>
              <a:t>A – D: modified from </a:t>
            </a:r>
            <a:r>
              <a:rPr lang="en-US" sz="1200" dirty="0" err="1">
                <a:solidFill>
                  <a:srgbClr val="A6A6A6"/>
                </a:solidFill>
              </a:rPr>
              <a:t>Hanczyc</a:t>
            </a:r>
            <a:r>
              <a:rPr lang="en-US" sz="1200" dirty="0">
                <a:solidFill>
                  <a:srgbClr val="A6A6A6"/>
                </a:solidFill>
              </a:rPr>
              <a:t> </a:t>
            </a:r>
            <a:r>
              <a:rPr lang="en-US" sz="1200" i="1" dirty="0">
                <a:solidFill>
                  <a:srgbClr val="A6A6A6"/>
                </a:solidFill>
              </a:rPr>
              <a:t>et al.</a:t>
            </a:r>
            <a:r>
              <a:rPr lang="en-US" sz="1200" dirty="0">
                <a:solidFill>
                  <a:srgbClr val="A6A6A6"/>
                </a:solidFill>
              </a:rPr>
              <a:t>, 2003; E, F: modified from </a:t>
            </a:r>
            <a:r>
              <a:rPr lang="en-US" sz="1200" dirty="0" err="1">
                <a:solidFill>
                  <a:srgbClr val="A6A6A6"/>
                </a:solidFill>
              </a:rPr>
              <a:t>Hanczyc</a:t>
            </a:r>
            <a:r>
              <a:rPr lang="en-US" sz="1200" dirty="0">
                <a:solidFill>
                  <a:srgbClr val="A6A6A6"/>
                </a:solidFill>
              </a:rPr>
              <a:t>, </a:t>
            </a:r>
            <a:r>
              <a:rPr lang="en-US" sz="1200" i="1" dirty="0">
                <a:solidFill>
                  <a:srgbClr val="A6A6A6"/>
                </a:solidFill>
              </a:rPr>
              <a:t>et al</a:t>
            </a:r>
            <a:r>
              <a:rPr lang="en-US" sz="1200" dirty="0">
                <a:solidFill>
                  <a:srgbClr val="A6A6A6"/>
                </a:solidFill>
              </a:rPr>
              <a:t>., 2003 </a:t>
            </a:r>
          </a:p>
        </p:txBody>
      </p:sp>
      <p:sp>
        <p:nvSpPr>
          <p:cNvPr id="15" name="Rectangle 14"/>
          <p:cNvSpPr/>
          <p:nvPr/>
        </p:nvSpPr>
        <p:spPr>
          <a:xfrm>
            <a:off x="2203450" y="842962"/>
            <a:ext cx="4483100" cy="35448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TextBox 6"/>
          <p:cNvSpPr txBox="1">
            <a:spLocks noChangeArrowheads="1"/>
          </p:cNvSpPr>
          <p:nvPr/>
        </p:nvSpPr>
        <p:spPr bwMode="auto">
          <a:xfrm>
            <a:off x="1293766" y="842963"/>
            <a:ext cx="6383338" cy="156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a:solidFill>
                  <a:srgbClr val="FF0000"/>
                </a:solidFill>
                <a:latin typeface="Times" charset="0"/>
                <a:cs typeface="Times" charset="0"/>
              </a:rPr>
              <a:t>What chemical property of RNA</a:t>
            </a:r>
          </a:p>
          <a:p>
            <a:pPr eaLnBrk="1" hangingPunct="1"/>
            <a:r>
              <a:rPr lang="en-US" sz="3200" dirty="0">
                <a:solidFill>
                  <a:srgbClr val="FF0000"/>
                </a:solidFill>
                <a:latin typeface="Times" charset="0"/>
                <a:cs typeface="Times" charset="0"/>
              </a:rPr>
              <a:t>could enhance its capacity to catalyze </a:t>
            </a:r>
          </a:p>
          <a:p>
            <a:pPr eaLnBrk="1" hangingPunct="1"/>
            <a:r>
              <a:rPr lang="en-US" sz="3200" dirty="0">
                <a:solidFill>
                  <a:srgbClr val="FF0000"/>
                </a:solidFill>
                <a:latin typeface="Times" charset="0"/>
                <a:cs typeface="Times" charset="0"/>
              </a:rPr>
              <a:t>the formation of lipid vesicles?</a:t>
            </a:r>
          </a:p>
        </p:txBody>
      </p:sp>
      <p:sp>
        <p:nvSpPr>
          <p:cNvPr id="12" name="TextBox 7"/>
          <p:cNvSpPr txBox="1">
            <a:spLocks noChangeArrowheads="1"/>
          </p:cNvSpPr>
          <p:nvPr/>
        </p:nvSpPr>
        <p:spPr bwMode="auto">
          <a:xfrm>
            <a:off x="0" y="11113"/>
            <a:ext cx="9144000"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RNA Cargo in Vesicles</a:t>
            </a:r>
            <a:endParaRPr lang="en-US" sz="4800" baseline="30000">
              <a:latin typeface="Times New Roman" charset="0"/>
            </a:endParaRPr>
          </a:p>
        </p:txBody>
      </p:sp>
    </p:spTree>
    <p:extLst>
      <p:ext uri="{BB962C8B-B14F-4D97-AF65-F5344CB8AC3E}">
        <p14:creationId xmlns:p14="http://schemas.microsoft.com/office/powerpoint/2010/main" val="3532121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ICB_04.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8052" y="842963"/>
            <a:ext cx="3791234" cy="5466983"/>
          </a:xfrm>
          <a:prstGeom prst="rect">
            <a:avLst/>
          </a:prstGeom>
        </p:spPr>
      </p:pic>
      <p:sp>
        <p:nvSpPr>
          <p:cNvPr id="54273" name="Title 5"/>
          <p:cNvSpPr>
            <a:spLocks noGrp="1"/>
          </p:cNvSpPr>
          <p:nvPr>
            <p:ph type="title"/>
          </p:nvPr>
        </p:nvSpPr>
        <p:spPr>
          <a:xfrm>
            <a:off x="0" y="6383633"/>
            <a:ext cx="1992313" cy="385762"/>
          </a:xfrm>
        </p:spPr>
        <p:txBody>
          <a:bodyPr/>
          <a:lstStyle/>
          <a:p>
            <a:pPr algn="l"/>
            <a:r>
              <a:rPr lang="en-US" sz="2400" dirty="0">
                <a:latin typeface="Times New Roman" charset="0"/>
                <a:ea typeface="ＭＳ Ｐゴシック" charset="0"/>
                <a:cs typeface="Times New Roman" charset="0"/>
              </a:rPr>
              <a:t>Fig. 4.12</a:t>
            </a:r>
          </a:p>
        </p:txBody>
      </p:sp>
      <p:sp>
        <p:nvSpPr>
          <p:cNvPr id="5" name="Rectangle 4"/>
          <p:cNvSpPr/>
          <p:nvPr/>
        </p:nvSpPr>
        <p:spPr>
          <a:xfrm>
            <a:off x="3586574" y="6554371"/>
            <a:ext cx="5546968" cy="276999"/>
          </a:xfrm>
          <a:prstGeom prst="rect">
            <a:avLst/>
          </a:prstGeom>
        </p:spPr>
        <p:txBody>
          <a:bodyPr wrap="none">
            <a:spAutoFit/>
          </a:bodyPr>
          <a:lstStyle/>
          <a:p>
            <a:r>
              <a:rPr lang="en-US" sz="1200" dirty="0">
                <a:solidFill>
                  <a:schemeClr val="bg1">
                    <a:lumMod val="65000"/>
                  </a:schemeClr>
                </a:solidFill>
              </a:rPr>
              <a:t>Copyright © 2015 by AM Campbell, LJ Heyer, CJ Paradise. All rights reserved. </a:t>
            </a:r>
          </a:p>
        </p:txBody>
      </p:sp>
      <p:sp>
        <p:nvSpPr>
          <p:cNvPr id="2" name="TextBox 1"/>
          <p:cNvSpPr txBox="1"/>
          <p:nvPr/>
        </p:nvSpPr>
        <p:spPr>
          <a:xfrm>
            <a:off x="3191838" y="6339323"/>
            <a:ext cx="5893836" cy="276999"/>
          </a:xfrm>
          <a:prstGeom prst="rect">
            <a:avLst/>
          </a:prstGeom>
          <a:noFill/>
        </p:spPr>
        <p:txBody>
          <a:bodyPr wrap="none" rtlCol="0">
            <a:spAutoFit/>
          </a:bodyPr>
          <a:lstStyle/>
          <a:p>
            <a:r>
              <a:rPr lang="en-US" sz="1200" dirty="0">
                <a:solidFill>
                  <a:srgbClr val="A6A6A6"/>
                </a:solidFill>
              </a:rPr>
              <a:t>A – D: modified from </a:t>
            </a:r>
            <a:r>
              <a:rPr lang="en-US" sz="1200" dirty="0" err="1">
                <a:solidFill>
                  <a:srgbClr val="A6A6A6"/>
                </a:solidFill>
              </a:rPr>
              <a:t>Hanczyc</a:t>
            </a:r>
            <a:r>
              <a:rPr lang="en-US" sz="1200" dirty="0">
                <a:solidFill>
                  <a:srgbClr val="A6A6A6"/>
                </a:solidFill>
              </a:rPr>
              <a:t> </a:t>
            </a:r>
            <a:r>
              <a:rPr lang="en-US" sz="1200" i="1" dirty="0">
                <a:solidFill>
                  <a:srgbClr val="A6A6A6"/>
                </a:solidFill>
              </a:rPr>
              <a:t>et al.</a:t>
            </a:r>
            <a:r>
              <a:rPr lang="en-US" sz="1200" dirty="0">
                <a:solidFill>
                  <a:srgbClr val="A6A6A6"/>
                </a:solidFill>
              </a:rPr>
              <a:t>, 2003; E, F: modified from </a:t>
            </a:r>
            <a:r>
              <a:rPr lang="en-US" sz="1200" dirty="0" err="1">
                <a:solidFill>
                  <a:srgbClr val="A6A6A6"/>
                </a:solidFill>
              </a:rPr>
              <a:t>Hanczyc</a:t>
            </a:r>
            <a:r>
              <a:rPr lang="en-US" sz="1200" dirty="0">
                <a:solidFill>
                  <a:srgbClr val="A6A6A6"/>
                </a:solidFill>
              </a:rPr>
              <a:t>, </a:t>
            </a:r>
            <a:r>
              <a:rPr lang="en-US" sz="1200" i="1" dirty="0">
                <a:solidFill>
                  <a:srgbClr val="A6A6A6"/>
                </a:solidFill>
              </a:rPr>
              <a:t>et al</a:t>
            </a:r>
            <a:r>
              <a:rPr lang="en-US" sz="1200" dirty="0">
                <a:solidFill>
                  <a:srgbClr val="A6A6A6"/>
                </a:solidFill>
              </a:rPr>
              <a:t>., 2003 </a:t>
            </a:r>
          </a:p>
        </p:txBody>
      </p:sp>
      <p:sp>
        <p:nvSpPr>
          <p:cNvPr id="15" name="Rectangle 14"/>
          <p:cNvSpPr/>
          <p:nvPr/>
        </p:nvSpPr>
        <p:spPr>
          <a:xfrm>
            <a:off x="2203450" y="842962"/>
            <a:ext cx="4483100" cy="35448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TextBox 6"/>
          <p:cNvSpPr txBox="1">
            <a:spLocks noChangeArrowheads="1"/>
          </p:cNvSpPr>
          <p:nvPr/>
        </p:nvSpPr>
        <p:spPr bwMode="auto">
          <a:xfrm>
            <a:off x="1293766" y="842963"/>
            <a:ext cx="6383338" cy="156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a:solidFill>
                  <a:srgbClr val="FF0000"/>
                </a:solidFill>
                <a:latin typeface="Times" charset="0"/>
                <a:cs typeface="Times" charset="0"/>
              </a:rPr>
              <a:t>What chemical property of RNA</a:t>
            </a:r>
          </a:p>
          <a:p>
            <a:pPr eaLnBrk="1" hangingPunct="1"/>
            <a:r>
              <a:rPr lang="en-US" sz="3200" dirty="0">
                <a:solidFill>
                  <a:srgbClr val="FF0000"/>
                </a:solidFill>
                <a:latin typeface="Times" charset="0"/>
                <a:cs typeface="Times" charset="0"/>
              </a:rPr>
              <a:t>could enhance its capacity to catalyze </a:t>
            </a:r>
          </a:p>
          <a:p>
            <a:pPr eaLnBrk="1" hangingPunct="1"/>
            <a:r>
              <a:rPr lang="en-US" sz="3200" dirty="0">
                <a:solidFill>
                  <a:srgbClr val="FF0000"/>
                </a:solidFill>
                <a:latin typeface="Times" charset="0"/>
                <a:cs typeface="Times" charset="0"/>
              </a:rPr>
              <a:t>the formation of lipid vesicles?</a:t>
            </a:r>
          </a:p>
        </p:txBody>
      </p:sp>
      <p:pic>
        <p:nvPicPr>
          <p:cNvPr id="9" name="Picture 8" descr="Screen Shot 2014-08-25 at 9.29.2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6491" y="2411413"/>
            <a:ext cx="3067448" cy="1742652"/>
          </a:xfrm>
          <a:prstGeom prst="rect">
            <a:avLst/>
          </a:prstGeom>
        </p:spPr>
      </p:pic>
      <p:sp>
        <p:nvSpPr>
          <p:cNvPr id="11" name="TextBox 7"/>
          <p:cNvSpPr txBox="1">
            <a:spLocks noChangeArrowheads="1"/>
          </p:cNvSpPr>
          <p:nvPr/>
        </p:nvSpPr>
        <p:spPr bwMode="auto">
          <a:xfrm>
            <a:off x="0" y="11113"/>
            <a:ext cx="9144000"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RNA Cargo in Vesicles</a:t>
            </a:r>
            <a:endParaRPr lang="en-US" sz="4800" baseline="30000">
              <a:latin typeface="Times New Roman" charset="0"/>
            </a:endParaRPr>
          </a:p>
        </p:txBody>
      </p:sp>
    </p:spTree>
    <p:extLst>
      <p:ext uri="{BB962C8B-B14F-4D97-AF65-F5344CB8AC3E}">
        <p14:creationId xmlns:p14="http://schemas.microsoft.com/office/powerpoint/2010/main" val="3265037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CB_04.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8052" y="842963"/>
            <a:ext cx="3791234" cy="5466983"/>
          </a:xfrm>
          <a:prstGeom prst="rect">
            <a:avLst/>
          </a:prstGeom>
        </p:spPr>
      </p:pic>
      <p:sp>
        <p:nvSpPr>
          <p:cNvPr id="54273" name="Title 5"/>
          <p:cNvSpPr>
            <a:spLocks noGrp="1"/>
          </p:cNvSpPr>
          <p:nvPr>
            <p:ph type="title"/>
          </p:nvPr>
        </p:nvSpPr>
        <p:spPr>
          <a:xfrm>
            <a:off x="0" y="6383633"/>
            <a:ext cx="1992313" cy="385762"/>
          </a:xfrm>
        </p:spPr>
        <p:txBody>
          <a:bodyPr/>
          <a:lstStyle/>
          <a:p>
            <a:pPr algn="l"/>
            <a:r>
              <a:rPr lang="en-US" sz="2400" dirty="0">
                <a:latin typeface="Times New Roman" charset="0"/>
                <a:ea typeface="ＭＳ Ｐゴシック" charset="0"/>
                <a:cs typeface="Times New Roman" charset="0"/>
              </a:rPr>
              <a:t>Fig. 4.12</a:t>
            </a:r>
          </a:p>
        </p:txBody>
      </p:sp>
      <p:sp>
        <p:nvSpPr>
          <p:cNvPr id="5" name="Rectangle 4"/>
          <p:cNvSpPr/>
          <p:nvPr/>
        </p:nvSpPr>
        <p:spPr>
          <a:xfrm>
            <a:off x="3586574" y="6554371"/>
            <a:ext cx="5546968" cy="276999"/>
          </a:xfrm>
          <a:prstGeom prst="rect">
            <a:avLst/>
          </a:prstGeom>
        </p:spPr>
        <p:txBody>
          <a:bodyPr wrap="none">
            <a:spAutoFit/>
          </a:bodyPr>
          <a:lstStyle/>
          <a:p>
            <a:r>
              <a:rPr lang="en-US" sz="1200" dirty="0">
                <a:solidFill>
                  <a:schemeClr val="bg1">
                    <a:lumMod val="65000"/>
                  </a:schemeClr>
                </a:solidFill>
              </a:rPr>
              <a:t>Copyright © 2015 by AM Campbell, LJ Heyer, CJ Paradise. All rights reserved. </a:t>
            </a:r>
          </a:p>
        </p:txBody>
      </p:sp>
      <p:sp>
        <p:nvSpPr>
          <p:cNvPr id="2" name="TextBox 1"/>
          <p:cNvSpPr txBox="1"/>
          <p:nvPr/>
        </p:nvSpPr>
        <p:spPr>
          <a:xfrm>
            <a:off x="3191838" y="6339323"/>
            <a:ext cx="5893836" cy="276999"/>
          </a:xfrm>
          <a:prstGeom prst="rect">
            <a:avLst/>
          </a:prstGeom>
          <a:noFill/>
        </p:spPr>
        <p:txBody>
          <a:bodyPr wrap="none" rtlCol="0">
            <a:spAutoFit/>
          </a:bodyPr>
          <a:lstStyle/>
          <a:p>
            <a:r>
              <a:rPr lang="en-US" sz="1200" dirty="0">
                <a:solidFill>
                  <a:srgbClr val="A6A6A6"/>
                </a:solidFill>
              </a:rPr>
              <a:t>A – D: modified from </a:t>
            </a:r>
            <a:r>
              <a:rPr lang="en-US" sz="1200" dirty="0" err="1">
                <a:solidFill>
                  <a:srgbClr val="A6A6A6"/>
                </a:solidFill>
              </a:rPr>
              <a:t>Hanczyc</a:t>
            </a:r>
            <a:r>
              <a:rPr lang="en-US" sz="1200" dirty="0">
                <a:solidFill>
                  <a:srgbClr val="A6A6A6"/>
                </a:solidFill>
              </a:rPr>
              <a:t> </a:t>
            </a:r>
            <a:r>
              <a:rPr lang="en-US" sz="1200" i="1" dirty="0">
                <a:solidFill>
                  <a:srgbClr val="A6A6A6"/>
                </a:solidFill>
              </a:rPr>
              <a:t>et al.</a:t>
            </a:r>
            <a:r>
              <a:rPr lang="en-US" sz="1200" dirty="0">
                <a:solidFill>
                  <a:srgbClr val="A6A6A6"/>
                </a:solidFill>
              </a:rPr>
              <a:t>, 2003; E, F: modified from </a:t>
            </a:r>
            <a:r>
              <a:rPr lang="en-US" sz="1200" dirty="0" err="1">
                <a:solidFill>
                  <a:srgbClr val="A6A6A6"/>
                </a:solidFill>
              </a:rPr>
              <a:t>Hanczyc</a:t>
            </a:r>
            <a:r>
              <a:rPr lang="en-US" sz="1200" dirty="0">
                <a:solidFill>
                  <a:srgbClr val="A6A6A6"/>
                </a:solidFill>
              </a:rPr>
              <a:t>, </a:t>
            </a:r>
            <a:r>
              <a:rPr lang="en-US" sz="1200" i="1" dirty="0">
                <a:solidFill>
                  <a:srgbClr val="A6A6A6"/>
                </a:solidFill>
              </a:rPr>
              <a:t>et al</a:t>
            </a:r>
            <a:r>
              <a:rPr lang="en-US" sz="1200" dirty="0">
                <a:solidFill>
                  <a:srgbClr val="A6A6A6"/>
                </a:solidFill>
              </a:rPr>
              <a:t>., 2003 </a:t>
            </a:r>
          </a:p>
        </p:txBody>
      </p:sp>
      <p:sp>
        <p:nvSpPr>
          <p:cNvPr id="15" name="Rectangle 14"/>
          <p:cNvSpPr/>
          <p:nvPr/>
        </p:nvSpPr>
        <p:spPr>
          <a:xfrm>
            <a:off x="2203450" y="842962"/>
            <a:ext cx="4483100" cy="35448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TextBox 6"/>
          <p:cNvSpPr txBox="1">
            <a:spLocks noChangeArrowheads="1"/>
          </p:cNvSpPr>
          <p:nvPr/>
        </p:nvSpPr>
        <p:spPr bwMode="auto">
          <a:xfrm>
            <a:off x="1992313" y="2963863"/>
            <a:ext cx="5153025" cy="107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a:solidFill>
                  <a:srgbClr val="FF0000"/>
                </a:solidFill>
                <a:latin typeface="Times" charset="0"/>
                <a:cs typeface="Times" charset="0"/>
              </a:rPr>
              <a:t>RNA can function as enzymes</a:t>
            </a:r>
          </a:p>
          <a:p>
            <a:pPr algn="ctr" eaLnBrk="1" hangingPunct="1"/>
            <a:r>
              <a:rPr lang="en-US" sz="3200">
                <a:solidFill>
                  <a:srgbClr val="FF0000"/>
                </a:solidFill>
                <a:latin typeface="Times" charset="0"/>
                <a:cs typeface="Times" charset="0"/>
              </a:rPr>
              <a:t>inside lipid bilayer</a:t>
            </a:r>
          </a:p>
        </p:txBody>
      </p:sp>
      <p:sp>
        <p:nvSpPr>
          <p:cNvPr id="12" name="TextBox 7"/>
          <p:cNvSpPr txBox="1">
            <a:spLocks noChangeArrowheads="1"/>
          </p:cNvSpPr>
          <p:nvPr/>
        </p:nvSpPr>
        <p:spPr bwMode="auto">
          <a:xfrm>
            <a:off x="0" y="11113"/>
            <a:ext cx="9144000"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RNA Cargo in Vesicles</a:t>
            </a:r>
            <a:endParaRPr lang="en-US" sz="4800" baseline="30000">
              <a:latin typeface="Times New Roman" charset="0"/>
            </a:endParaRPr>
          </a:p>
        </p:txBody>
      </p:sp>
      <p:sp>
        <p:nvSpPr>
          <p:cNvPr id="3" name="TextBox 2"/>
          <p:cNvSpPr txBox="1"/>
          <p:nvPr/>
        </p:nvSpPr>
        <p:spPr>
          <a:xfrm>
            <a:off x="8488172" y="1437193"/>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70912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5"/>
          <p:cNvSpPr>
            <a:spLocks noGrp="1"/>
          </p:cNvSpPr>
          <p:nvPr>
            <p:ph type="title"/>
          </p:nvPr>
        </p:nvSpPr>
        <p:spPr>
          <a:xfrm>
            <a:off x="0" y="6383633"/>
            <a:ext cx="1992313" cy="385762"/>
          </a:xfrm>
        </p:spPr>
        <p:txBody>
          <a:bodyPr/>
          <a:lstStyle/>
          <a:p>
            <a:pPr algn="l"/>
            <a:r>
              <a:rPr lang="en-US" sz="2400" dirty="0">
                <a:latin typeface="Times New Roman" charset="0"/>
                <a:ea typeface="ＭＳ Ｐゴシック" charset="0"/>
                <a:cs typeface="Times New Roman" charset="0"/>
              </a:rPr>
              <a:t>Fig. 4.12</a:t>
            </a:r>
          </a:p>
        </p:txBody>
      </p:sp>
      <p:sp>
        <p:nvSpPr>
          <p:cNvPr id="54274" name="TextBox 7"/>
          <p:cNvSpPr txBox="1">
            <a:spLocks noChangeArrowheads="1"/>
          </p:cNvSpPr>
          <p:nvPr/>
        </p:nvSpPr>
        <p:spPr bwMode="auto">
          <a:xfrm>
            <a:off x="0" y="11113"/>
            <a:ext cx="9144000"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Are Abiotic Vesicles Empty?</a:t>
            </a:r>
            <a:endParaRPr lang="en-US" sz="4800" baseline="30000">
              <a:latin typeface="Times New Roman" charset="0"/>
            </a:endParaRPr>
          </a:p>
        </p:txBody>
      </p:sp>
      <p:sp>
        <p:nvSpPr>
          <p:cNvPr id="5" name="Rectangle 4"/>
          <p:cNvSpPr/>
          <p:nvPr/>
        </p:nvSpPr>
        <p:spPr>
          <a:xfrm>
            <a:off x="3586574" y="6554371"/>
            <a:ext cx="5546968" cy="276999"/>
          </a:xfrm>
          <a:prstGeom prst="rect">
            <a:avLst/>
          </a:prstGeom>
        </p:spPr>
        <p:txBody>
          <a:bodyPr wrap="none">
            <a:spAutoFit/>
          </a:bodyPr>
          <a:lstStyle/>
          <a:p>
            <a:r>
              <a:rPr lang="en-US" sz="1200" dirty="0">
                <a:solidFill>
                  <a:schemeClr val="bg1">
                    <a:lumMod val="65000"/>
                  </a:schemeClr>
                </a:solidFill>
              </a:rPr>
              <a:t>Copyright © 2015 by AM Campbell, LJ Heyer, CJ Paradise. All rights reserved. </a:t>
            </a:r>
          </a:p>
        </p:txBody>
      </p:sp>
      <p:sp>
        <p:nvSpPr>
          <p:cNvPr id="2" name="TextBox 1"/>
          <p:cNvSpPr txBox="1"/>
          <p:nvPr/>
        </p:nvSpPr>
        <p:spPr>
          <a:xfrm>
            <a:off x="3191838" y="6339323"/>
            <a:ext cx="5893836" cy="276999"/>
          </a:xfrm>
          <a:prstGeom prst="rect">
            <a:avLst/>
          </a:prstGeom>
          <a:noFill/>
        </p:spPr>
        <p:txBody>
          <a:bodyPr wrap="none" rtlCol="0">
            <a:spAutoFit/>
          </a:bodyPr>
          <a:lstStyle/>
          <a:p>
            <a:r>
              <a:rPr lang="en-US" sz="1200" dirty="0">
                <a:solidFill>
                  <a:srgbClr val="A6A6A6"/>
                </a:solidFill>
              </a:rPr>
              <a:t>A – D: modified from </a:t>
            </a:r>
            <a:r>
              <a:rPr lang="en-US" sz="1200" dirty="0" err="1">
                <a:solidFill>
                  <a:srgbClr val="A6A6A6"/>
                </a:solidFill>
              </a:rPr>
              <a:t>Hanczyc</a:t>
            </a:r>
            <a:r>
              <a:rPr lang="en-US" sz="1200" dirty="0">
                <a:solidFill>
                  <a:srgbClr val="A6A6A6"/>
                </a:solidFill>
              </a:rPr>
              <a:t> </a:t>
            </a:r>
            <a:r>
              <a:rPr lang="en-US" sz="1200" i="1" dirty="0">
                <a:solidFill>
                  <a:srgbClr val="A6A6A6"/>
                </a:solidFill>
              </a:rPr>
              <a:t>et al.</a:t>
            </a:r>
            <a:r>
              <a:rPr lang="en-US" sz="1200" dirty="0">
                <a:solidFill>
                  <a:srgbClr val="A6A6A6"/>
                </a:solidFill>
              </a:rPr>
              <a:t>, 2003; E, F: modified from </a:t>
            </a:r>
            <a:r>
              <a:rPr lang="en-US" sz="1200" dirty="0" err="1">
                <a:solidFill>
                  <a:srgbClr val="A6A6A6"/>
                </a:solidFill>
              </a:rPr>
              <a:t>Hanczyc</a:t>
            </a:r>
            <a:r>
              <a:rPr lang="en-US" sz="1200" dirty="0">
                <a:solidFill>
                  <a:srgbClr val="A6A6A6"/>
                </a:solidFill>
              </a:rPr>
              <a:t>, </a:t>
            </a:r>
            <a:r>
              <a:rPr lang="en-US" sz="1200" i="1" dirty="0">
                <a:solidFill>
                  <a:srgbClr val="A6A6A6"/>
                </a:solidFill>
              </a:rPr>
              <a:t>et al</a:t>
            </a:r>
            <a:r>
              <a:rPr lang="en-US" sz="1200" dirty="0">
                <a:solidFill>
                  <a:srgbClr val="A6A6A6"/>
                </a:solidFill>
              </a:rPr>
              <a:t>., 2003 </a:t>
            </a:r>
          </a:p>
        </p:txBody>
      </p:sp>
      <p:pic>
        <p:nvPicPr>
          <p:cNvPr id="7" name="Picture 6" descr="ICB_04.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8052" y="842963"/>
            <a:ext cx="3791234" cy="5466983"/>
          </a:xfrm>
          <a:prstGeom prst="rect">
            <a:avLst/>
          </a:prstGeom>
        </p:spPr>
      </p:pic>
    </p:spTree>
    <p:extLst>
      <p:ext uri="{BB962C8B-B14F-4D97-AF65-F5344CB8AC3E}">
        <p14:creationId xmlns:p14="http://schemas.microsoft.com/office/powerpoint/2010/main" val="8757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5"/>
          <p:cNvSpPr>
            <a:spLocks noGrp="1"/>
          </p:cNvSpPr>
          <p:nvPr>
            <p:ph type="title"/>
          </p:nvPr>
        </p:nvSpPr>
        <p:spPr>
          <a:xfrm>
            <a:off x="0" y="6403326"/>
            <a:ext cx="1992313" cy="385762"/>
          </a:xfrm>
        </p:spPr>
        <p:txBody>
          <a:bodyPr/>
          <a:lstStyle/>
          <a:p>
            <a:pPr algn="l"/>
            <a:r>
              <a:rPr lang="en-US" sz="2400" dirty="0">
                <a:latin typeface="Times New Roman" charset="0"/>
                <a:ea typeface="ＭＳ Ｐゴシック" charset="0"/>
                <a:cs typeface="Times New Roman" charset="0"/>
              </a:rPr>
              <a:t>Fig. 4.13</a:t>
            </a:r>
          </a:p>
        </p:txBody>
      </p:sp>
      <p:sp>
        <p:nvSpPr>
          <p:cNvPr id="66562" name="TextBox 7"/>
          <p:cNvSpPr txBox="1">
            <a:spLocks noChangeArrowheads="1"/>
          </p:cNvSpPr>
          <p:nvPr/>
        </p:nvSpPr>
        <p:spPr bwMode="auto">
          <a:xfrm>
            <a:off x="0" y="11113"/>
            <a:ext cx="914400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Dynamic Vesicle Sizes</a:t>
            </a:r>
            <a:endParaRPr lang="en-US" sz="4800" baseline="30000">
              <a:latin typeface="Times New Roman" charset="0"/>
            </a:endParaRPr>
          </a:p>
        </p:txBody>
      </p:sp>
      <p:sp>
        <p:nvSpPr>
          <p:cNvPr id="5" name="Rectangle 4"/>
          <p:cNvSpPr/>
          <p:nvPr/>
        </p:nvSpPr>
        <p:spPr>
          <a:xfrm>
            <a:off x="3586574" y="6554371"/>
            <a:ext cx="5546968" cy="276999"/>
          </a:xfrm>
          <a:prstGeom prst="rect">
            <a:avLst/>
          </a:prstGeom>
        </p:spPr>
        <p:txBody>
          <a:bodyPr wrap="none">
            <a:spAutoFit/>
          </a:bodyPr>
          <a:lstStyle/>
          <a:p>
            <a:r>
              <a:rPr lang="en-US" sz="1200" dirty="0">
                <a:solidFill>
                  <a:schemeClr val="bg1">
                    <a:lumMod val="65000"/>
                  </a:schemeClr>
                </a:solidFill>
              </a:rPr>
              <a:t>Copyright © 2015 by AM Campbell, LJ Heyer, CJ Paradise. All rights reserved. </a:t>
            </a:r>
          </a:p>
        </p:txBody>
      </p:sp>
      <p:sp>
        <p:nvSpPr>
          <p:cNvPr id="2" name="TextBox 1"/>
          <p:cNvSpPr txBox="1"/>
          <p:nvPr/>
        </p:nvSpPr>
        <p:spPr>
          <a:xfrm>
            <a:off x="6074123" y="6355541"/>
            <a:ext cx="2955707" cy="276999"/>
          </a:xfrm>
          <a:prstGeom prst="rect">
            <a:avLst/>
          </a:prstGeom>
          <a:noFill/>
        </p:spPr>
        <p:txBody>
          <a:bodyPr wrap="none" rtlCol="0">
            <a:spAutoFit/>
          </a:bodyPr>
          <a:lstStyle/>
          <a:p>
            <a:r>
              <a:rPr lang="en-US" sz="1200" dirty="0">
                <a:solidFill>
                  <a:srgbClr val="A6A6A6"/>
                </a:solidFill>
              </a:rPr>
              <a:t>modified from From </a:t>
            </a:r>
            <a:r>
              <a:rPr lang="en-US" sz="1200" dirty="0" err="1">
                <a:solidFill>
                  <a:srgbClr val="A6A6A6"/>
                </a:solidFill>
              </a:rPr>
              <a:t>Hanczyc</a:t>
            </a:r>
            <a:r>
              <a:rPr lang="en-US" sz="1200" dirty="0">
                <a:solidFill>
                  <a:srgbClr val="A6A6A6"/>
                </a:solidFill>
              </a:rPr>
              <a:t> </a:t>
            </a:r>
            <a:r>
              <a:rPr lang="en-US" sz="1200" i="1" dirty="0">
                <a:solidFill>
                  <a:srgbClr val="A6A6A6"/>
                </a:solidFill>
              </a:rPr>
              <a:t>et al.</a:t>
            </a:r>
            <a:r>
              <a:rPr lang="en-US" sz="1200" dirty="0">
                <a:solidFill>
                  <a:srgbClr val="A6A6A6"/>
                </a:solidFill>
              </a:rPr>
              <a:t>, 2003</a:t>
            </a:r>
          </a:p>
        </p:txBody>
      </p:sp>
      <p:pic>
        <p:nvPicPr>
          <p:cNvPr id="3" name="Picture 2" descr="Screen Shot 2014-08-25 at 10.12.3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239" y="1463803"/>
            <a:ext cx="6883400" cy="40005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5"/>
          <p:cNvSpPr>
            <a:spLocks noGrp="1"/>
          </p:cNvSpPr>
          <p:nvPr>
            <p:ph type="title"/>
          </p:nvPr>
        </p:nvSpPr>
        <p:spPr>
          <a:xfrm>
            <a:off x="0" y="6403326"/>
            <a:ext cx="1992313" cy="385762"/>
          </a:xfrm>
        </p:spPr>
        <p:txBody>
          <a:bodyPr/>
          <a:lstStyle/>
          <a:p>
            <a:pPr algn="l"/>
            <a:r>
              <a:rPr lang="en-US" sz="2400" dirty="0">
                <a:latin typeface="Times New Roman" charset="0"/>
                <a:ea typeface="ＭＳ Ｐゴシック" charset="0"/>
                <a:cs typeface="Times New Roman" charset="0"/>
              </a:rPr>
              <a:t>Fig. 4.13</a:t>
            </a:r>
          </a:p>
        </p:txBody>
      </p:sp>
      <p:sp>
        <p:nvSpPr>
          <p:cNvPr id="66562" name="TextBox 7"/>
          <p:cNvSpPr txBox="1">
            <a:spLocks noChangeArrowheads="1"/>
          </p:cNvSpPr>
          <p:nvPr/>
        </p:nvSpPr>
        <p:spPr bwMode="auto">
          <a:xfrm>
            <a:off x="0" y="11113"/>
            <a:ext cx="914400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Dynamic Vesicle Sizes</a:t>
            </a:r>
            <a:endParaRPr lang="en-US" sz="4800" baseline="30000">
              <a:latin typeface="Times New Roman" charset="0"/>
            </a:endParaRPr>
          </a:p>
        </p:txBody>
      </p:sp>
      <p:sp>
        <p:nvSpPr>
          <p:cNvPr id="5" name="Rectangle 4"/>
          <p:cNvSpPr/>
          <p:nvPr/>
        </p:nvSpPr>
        <p:spPr>
          <a:xfrm>
            <a:off x="3586574" y="6554371"/>
            <a:ext cx="5546968" cy="276999"/>
          </a:xfrm>
          <a:prstGeom prst="rect">
            <a:avLst/>
          </a:prstGeom>
        </p:spPr>
        <p:txBody>
          <a:bodyPr wrap="none">
            <a:spAutoFit/>
          </a:bodyPr>
          <a:lstStyle/>
          <a:p>
            <a:r>
              <a:rPr lang="en-US" sz="1200" dirty="0">
                <a:solidFill>
                  <a:schemeClr val="bg1">
                    <a:lumMod val="65000"/>
                  </a:schemeClr>
                </a:solidFill>
              </a:rPr>
              <a:t>Copyright © 2015 by AM Campbell, LJ Heyer, CJ Paradise. All rights reserved. </a:t>
            </a:r>
          </a:p>
        </p:txBody>
      </p:sp>
      <p:sp>
        <p:nvSpPr>
          <p:cNvPr id="2" name="TextBox 1"/>
          <p:cNvSpPr txBox="1"/>
          <p:nvPr/>
        </p:nvSpPr>
        <p:spPr>
          <a:xfrm>
            <a:off x="6074123" y="6355541"/>
            <a:ext cx="2955707" cy="276999"/>
          </a:xfrm>
          <a:prstGeom prst="rect">
            <a:avLst/>
          </a:prstGeom>
          <a:noFill/>
        </p:spPr>
        <p:txBody>
          <a:bodyPr wrap="none" rtlCol="0">
            <a:spAutoFit/>
          </a:bodyPr>
          <a:lstStyle/>
          <a:p>
            <a:r>
              <a:rPr lang="en-US" sz="1200" dirty="0">
                <a:solidFill>
                  <a:srgbClr val="A6A6A6"/>
                </a:solidFill>
              </a:rPr>
              <a:t>modified from From </a:t>
            </a:r>
            <a:r>
              <a:rPr lang="en-US" sz="1200" dirty="0" err="1">
                <a:solidFill>
                  <a:srgbClr val="A6A6A6"/>
                </a:solidFill>
              </a:rPr>
              <a:t>Hanczyc</a:t>
            </a:r>
            <a:r>
              <a:rPr lang="en-US" sz="1200" dirty="0">
                <a:solidFill>
                  <a:srgbClr val="A6A6A6"/>
                </a:solidFill>
              </a:rPr>
              <a:t> </a:t>
            </a:r>
            <a:r>
              <a:rPr lang="en-US" sz="1200" i="1" dirty="0">
                <a:solidFill>
                  <a:srgbClr val="A6A6A6"/>
                </a:solidFill>
              </a:rPr>
              <a:t>et al.</a:t>
            </a:r>
            <a:r>
              <a:rPr lang="en-US" sz="1200" dirty="0">
                <a:solidFill>
                  <a:srgbClr val="A6A6A6"/>
                </a:solidFill>
              </a:rPr>
              <a:t>, 2003</a:t>
            </a:r>
          </a:p>
        </p:txBody>
      </p:sp>
      <p:pic>
        <p:nvPicPr>
          <p:cNvPr id="3" name="Picture 2" descr="Screen Shot 2014-08-25 at 10.12.3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239" y="1463803"/>
            <a:ext cx="6883400" cy="4000500"/>
          </a:xfrm>
          <a:prstGeom prst="rect">
            <a:avLst/>
          </a:prstGeom>
        </p:spPr>
      </p:pic>
      <p:sp>
        <p:nvSpPr>
          <p:cNvPr id="8" name="TextBox 7"/>
          <p:cNvSpPr txBox="1">
            <a:spLocks noChangeArrowheads="1"/>
          </p:cNvSpPr>
          <p:nvPr/>
        </p:nvSpPr>
        <p:spPr bwMode="auto">
          <a:xfrm>
            <a:off x="2686374" y="864253"/>
            <a:ext cx="295275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dirty="0">
                <a:solidFill>
                  <a:srgbClr val="FF0000"/>
                </a:solidFill>
                <a:latin typeface="Times" charset="0"/>
                <a:cs typeface="Times" charset="0"/>
              </a:rPr>
              <a:t>avg. starting size</a:t>
            </a:r>
          </a:p>
        </p:txBody>
      </p:sp>
      <p:sp>
        <p:nvSpPr>
          <p:cNvPr id="4" name="Freeform 3"/>
          <p:cNvSpPr/>
          <p:nvPr/>
        </p:nvSpPr>
        <p:spPr>
          <a:xfrm>
            <a:off x="4660342" y="1884446"/>
            <a:ext cx="1864136" cy="2038069"/>
          </a:xfrm>
          <a:custGeom>
            <a:avLst/>
            <a:gdLst>
              <a:gd name="connsiteX0" fmla="*/ 1864136 w 1864136"/>
              <a:gd name="connsiteY0" fmla="*/ 2007344 h 2038069"/>
              <a:gd name="connsiteX1" fmla="*/ 1864136 w 1864136"/>
              <a:gd name="connsiteY1" fmla="*/ 1013914 h 2038069"/>
              <a:gd name="connsiteX2" fmla="*/ 1372496 w 1864136"/>
              <a:gd name="connsiteY2" fmla="*/ 0 h 2038069"/>
              <a:gd name="connsiteX3" fmla="*/ 368730 w 1864136"/>
              <a:gd name="connsiteY3" fmla="*/ 460870 h 2038069"/>
              <a:gd name="connsiteX4" fmla="*/ 0 w 1864136"/>
              <a:gd name="connsiteY4" fmla="*/ 1710339 h 2038069"/>
              <a:gd name="connsiteX5" fmla="*/ 61455 w 1864136"/>
              <a:gd name="connsiteY5" fmla="*/ 1822996 h 2038069"/>
              <a:gd name="connsiteX6" fmla="*/ 1034493 w 1864136"/>
              <a:gd name="connsiteY6" fmla="*/ 2017586 h 2038069"/>
              <a:gd name="connsiteX7" fmla="*/ 1392981 w 1864136"/>
              <a:gd name="connsiteY7" fmla="*/ 2038069 h 2038069"/>
              <a:gd name="connsiteX8" fmla="*/ 1864136 w 1864136"/>
              <a:gd name="connsiteY8" fmla="*/ 2007344 h 203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4136" h="2038069">
                <a:moveTo>
                  <a:pt x="1864136" y="2007344"/>
                </a:moveTo>
                <a:lnTo>
                  <a:pt x="1864136" y="1013914"/>
                </a:lnTo>
                <a:lnTo>
                  <a:pt x="1372496" y="0"/>
                </a:lnTo>
                <a:lnTo>
                  <a:pt x="368730" y="460870"/>
                </a:lnTo>
                <a:lnTo>
                  <a:pt x="0" y="1710339"/>
                </a:lnTo>
                <a:lnTo>
                  <a:pt x="61455" y="1822996"/>
                </a:lnTo>
                <a:lnTo>
                  <a:pt x="1034493" y="2017586"/>
                </a:lnTo>
                <a:lnTo>
                  <a:pt x="1392981" y="2038069"/>
                </a:lnTo>
                <a:lnTo>
                  <a:pt x="1864136" y="2007344"/>
                </a:ln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a:off x="3728273" y="3502611"/>
            <a:ext cx="901341" cy="399421"/>
          </a:xfrm>
          <a:custGeom>
            <a:avLst/>
            <a:gdLst>
              <a:gd name="connsiteX0" fmla="*/ 901341 w 901341"/>
              <a:gd name="connsiteY0" fmla="*/ 245797 h 399421"/>
              <a:gd name="connsiteX1" fmla="*/ 839886 w 901341"/>
              <a:gd name="connsiteY1" fmla="*/ 61449 h 399421"/>
              <a:gd name="connsiteX2" fmla="*/ 512126 w 901341"/>
              <a:gd name="connsiteY2" fmla="*/ 0 h 399421"/>
              <a:gd name="connsiteX3" fmla="*/ 61455 w 901341"/>
              <a:gd name="connsiteY3" fmla="*/ 266281 h 399421"/>
              <a:gd name="connsiteX4" fmla="*/ 0 w 901341"/>
              <a:gd name="connsiteY4" fmla="*/ 389179 h 399421"/>
              <a:gd name="connsiteX5" fmla="*/ 532611 w 901341"/>
              <a:gd name="connsiteY5" fmla="*/ 399421 h 399421"/>
              <a:gd name="connsiteX6" fmla="*/ 901341 w 901341"/>
              <a:gd name="connsiteY6" fmla="*/ 348213 h 399421"/>
              <a:gd name="connsiteX7" fmla="*/ 901341 w 901341"/>
              <a:gd name="connsiteY7" fmla="*/ 245797 h 39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1341" h="399421">
                <a:moveTo>
                  <a:pt x="901341" y="245797"/>
                </a:moveTo>
                <a:lnTo>
                  <a:pt x="839886" y="61449"/>
                </a:lnTo>
                <a:lnTo>
                  <a:pt x="512126" y="0"/>
                </a:lnTo>
                <a:lnTo>
                  <a:pt x="61455" y="266281"/>
                </a:lnTo>
                <a:lnTo>
                  <a:pt x="0" y="389179"/>
                </a:lnTo>
                <a:lnTo>
                  <a:pt x="532611" y="399421"/>
                </a:lnTo>
                <a:lnTo>
                  <a:pt x="901341" y="348213"/>
                </a:lnTo>
                <a:lnTo>
                  <a:pt x="901341" y="245797"/>
                </a:lnTo>
                <a:close/>
              </a:path>
            </a:pathLst>
          </a:cu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rot="5400000">
            <a:off x="2967926" y="2696965"/>
            <a:ext cx="2439988" cy="11112"/>
          </a:xfrm>
          <a:prstGeom prst="straightConnector1">
            <a:avLst/>
          </a:prstGeom>
          <a:ln w="5715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4528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1"/>
          <p:cNvSpPr txBox="1">
            <a:spLocks noChangeArrowheads="1"/>
          </p:cNvSpPr>
          <p:nvPr/>
        </p:nvSpPr>
        <p:spPr bwMode="auto">
          <a:xfrm>
            <a:off x="0" y="46038"/>
            <a:ext cx="914400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Abiotic Vesicle Formation</a:t>
            </a:r>
          </a:p>
        </p:txBody>
      </p:sp>
      <p:sp>
        <p:nvSpPr>
          <p:cNvPr id="15362" name="Title 4"/>
          <p:cNvSpPr>
            <a:spLocks noGrp="1"/>
          </p:cNvSpPr>
          <p:nvPr>
            <p:ph type="title"/>
          </p:nvPr>
        </p:nvSpPr>
        <p:spPr>
          <a:xfrm>
            <a:off x="0" y="6256338"/>
            <a:ext cx="1584325" cy="601662"/>
          </a:xfrm>
        </p:spPr>
        <p:txBody>
          <a:bodyPr/>
          <a:lstStyle/>
          <a:p>
            <a:pPr algn="l"/>
            <a:r>
              <a:rPr lang="en-US" sz="2400" dirty="0">
                <a:latin typeface="Times New Roman" charset="0"/>
                <a:ea typeface="ＭＳ Ｐゴシック" charset="0"/>
                <a:cs typeface="Times New Roman" charset="0"/>
              </a:rPr>
              <a:t>Fig. 4.11</a:t>
            </a:r>
          </a:p>
        </p:txBody>
      </p:sp>
      <p:sp>
        <p:nvSpPr>
          <p:cNvPr id="9" name="Rectangle 8"/>
          <p:cNvSpPr/>
          <p:nvPr/>
        </p:nvSpPr>
        <p:spPr>
          <a:xfrm>
            <a:off x="4724400" y="2057400"/>
            <a:ext cx="992188" cy="30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5257800" y="2286000"/>
            <a:ext cx="395288" cy="30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2" name="Picture 11" descr="ICB_04.1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5773" y="776813"/>
            <a:ext cx="5166253" cy="5479526"/>
          </a:xfrm>
          <a:prstGeom prst="rect">
            <a:avLst/>
          </a:prstGeom>
        </p:spPr>
      </p:pic>
      <p:sp>
        <p:nvSpPr>
          <p:cNvPr id="7" name="Rectangle 6"/>
          <p:cNvSpPr/>
          <p:nvPr/>
        </p:nvSpPr>
        <p:spPr>
          <a:xfrm>
            <a:off x="3586574" y="6554371"/>
            <a:ext cx="5546968" cy="276999"/>
          </a:xfrm>
          <a:prstGeom prst="rect">
            <a:avLst/>
          </a:prstGeom>
        </p:spPr>
        <p:txBody>
          <a:bodyPr wrap="none">
            <a:spAutoFit/>
          </a:bodyPr>
          <a:lstStyle/>
          <a:p>
            <a:r>
              <a:rPr lang="en-US" sz="1200" dirty="0">
                <a:solidFill>
                  <a:schemeClr val="bg1">
                    <a:lumMod val="65000"/>
                  </a:schemeClr>
                </a:solidFill>
              </a:rPr>
              <a:t>Copyright © 2015 by AM Campbell, LJ Heyer, CJ Paradise. All rights reserved. </a:t>
            </a:r>
          </a:p>
        </p:txBody>
      </p:sp>
      <p:sp>
        <p:nvSpPr>
          <p:cNvPr id="2" name="TextBox 1"/>
          <p:cNvSpPr txBox="1"/>
          <p:nvPr/>
        </p:nvSpPr>
        <p:spPr>
          <a:xfrm>
            <a:off x="5888947" y="6295515"/>
            <a:ext cx="3178124" cy="276999"/>
          </a:xfrm>
          <a:prstGeom prst="rect">
            <a:avLst/>
          </a:prstGeom>
          <a:noFill/>
        </p:spPr>
        <p:txBody>
          <a:bodyPr wrap="none" rtlCol="0">
            <a:spAutoFit/>
          </a:bodyPr>
          <a:lstStyle/>
          <a:p>
            <a:r>
              <a:rPr lang="pl-PL" sz="1200" dirty="0">
                <a:solidFill>
                  <a:srgbClr val="A6A6A6"/>
                </a:solidFill>
              </a:rPr>
              <a:t>C, D, E. </a:t>
            </a:r>
            <a:r>
              <a:rPr lang="pl-PL" sz="1200" dirty="0" err="1">
                <a:solidFill>
                  <a:srgbClr val="A6A6A6"/>
                </a:solidFill>
              </a:rPr>
              <a:t>modified</a:t>
            </a:r>
            <a:r>
              <a:rPr lang="pl-PL" sz="1200" dirty="0">
                <a:solidFill>
                  <a:srgbClr val="A6A6A6"/>
                </a:solidFill>
              </a:rPr>
              <a:t> from </a:t>
            </a:r>
            <a:r>
              <a:rPr lang="pl-PL" sz="1200" dirty="0" err="1">
                <a:solidFill>
                  <a:srgbClr val="A6A6A6"/>
                </a:solidFill>
              </a:rPr>
              <a:t>Hanczyc</a:t>
            </a:r>
            <a:r>
              <a:rPr lang="pl-PL" sz="1200" dirty="0">
                <a:solidFill>
                  <a:srgbClr val="A6A6A6"/>
                </a:solidFill>
              </a:rPr>
              <a:t> </a:t>
            </a:r>
            <a:r>
              <a:rPr lang="pl-PL" sz="1200" i="1" dirty="0">
                <a:solidFill>
                  <a:srgbClr val="A6A6A6"/>
                </a:solidFill>
              </a:rPr>
              <a:t>et al.</a:t>
            </a:r>
            <a:r>
              <a:rPr lang="pl-PL" sz="1200" dirty="0">
                <a:solidFill>
                  <a:srgbClr val="A6A6A6"/>
                </a:solidFill>
              </a:rPr>
              <a:t>, 2003.</a:t>
            </a:r>
            <a:endParaRPr lang="en-US" sz="1200" dirty="0">
              <a:solidFill>
                <a:srgbClr val="A6A6A6"/>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5"/>
          <p:cNvSpPr>
            <a:spLocks noGrp="1"/>
          </p:cNvSpPr>
          <p:nvPr>
            <p:ph type="title"/>
          </p:nvPr>
        </p:nvSpPr>
        <p:spPr>
          <a:xfrm>
            <a:off x="0" y="6403326"/>
            <a:ext cx="1992313" cy="385762"/>
          </a:xfrm>
        </p:spPr>
        <p:txBody>
          <a:bodyPr/>
          <a:lstStyle/>
          <a:p>
            <a:pPr algn="l"/>
            <a:r>
              <a:rPr lang="en-US" sz="2400" dirty="0">
                <a:latin typeface="Times New Roman" charset="0"/>
                <a:ea typeface="ＭＳ Ｐゴシック" charset="0"/>
                <a:cs typeface="Times New Roman" charset="0"/>
              </a:rPr>
              <a:t>Fig. 4.13</a:t>
            </a:r>
          </a:p>
        </p:txBody>
      </p:sp>
      <p:sp>
        <p:nvSpPr>
          <p:cNvPr id="66562" name="TextBox 7"/>
          <p:cNvSpPr txBox="1">
            <a:spLocks noChangeArrowheads="1"/>
          </p:cNvSpPr>
          <p:nvPr/>
        </p:nvSpPr>
        <p:spPr bwMode="auto">
          <a:xfrm>
            <a:off x="0" y="11113"/>
            <a:ext cx="914400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Dynamic Vesicle Sizes</a:t>
            </a:r>
            <a:endParaRPr lang="en-US" sz="4800" baseline="30000">
              <a:latin typeface="Times New Roman" charset="0"/>
            </a:endParaRPr>
          </a:p>
        </p:txBody>
      </p:sp>
      <p:sp>
        <p:nvSpPr>
          <p:cNvPr id="5" name="Rectangle 4"/>
          <p:cNvSpPr/>
          <p:nvPr/>
        </p:nvSpPr>
        <p:spPr>
          <a:xfrm>
            <a:off x="3586574" y="6554371"/>
            <a:ext cx="5546968" cy="276999"/>
          </a:xfrm>
          <a:prstGeom prst="rect">
            <a:avLst/>
          </a:prstGeom>
        </p:spPr>
        <p:txBody>
          <a:bodyPr wrap="none">
            <a:spAutoFit/>
          </a:bodyPr>
          <a:lstStyle/>
          <a:p>
            <a:r>
              <a:rPr lang="en-US" sz="1200" dirty="0">
                <a:solidFill>
                  <a:schemeClr val="bg1">
                    <a:lumMod val="65000"/>
                  </a:schemeClr>
                </a:solidFill>
              </a:rPr>
              <a:t>Copyright © 2015 by AM Campbell, LJ Heyer, CJ Paradise. All rights reserved. </a:t>
            </a:r>
          </a:p>
        </p:txBody>
      </p:sp>
      <p:sp>
        <p:nvSpPr>
          <p:cNvPr id="2" name="TextBox 1"/>
          <p:cNvSpPr txBox="1"/>
          <p:nvPr/>
        </p:nvSpPr>
        <p:spPr>
          <a:xfrm>
            <a:off x="6074123" y="6355541"/>
            <a:ext cx="2955707" cy="276999"/>
          </a:xfrm>
          <a:prstGeom prst="rect">
            <a:avLst/>
          </a:prstGeom>
          <a:noFill/>
        </p:spPr>
        <p:txBody>
          <a:bodyPr wrap="none" rtlCol="0">
            <a:spAutoFit/>
          </a:bodyPr>
          <a:lstStyle/>
          <a:p>
            <a:r>
              <a:rPr lang="en-US" sz="1200" dirty="0">
                <a:solidFill>
                  <a:srgbClr val="A6A6A6"/>
                </a:solidFill>
              </a:rPr>
              <a:t>modified from From </a:t>
            </a:r>
            <a:r>
              <a:rPr lang="en-US" sz="1200" dirty="0" err="1">
                <a:solidFill>
                  <a:srgbClr val="A6A6A6"/>
                </a:solidFill>
              </a:rPr>
              <a:t>Hanczyc</a:t>
            </a:r>
            <a:r>
              <a:rPr lang="en-US" sz="1200" dirty="0">
                <a:solidFill>
                  <a:srgbClr val="A6A6A6"/>
                </a:solidFill>
              </a:rPr>
              <a:t> </a:t>
            </a:r>
            <a:r>
              <a:rPr lang="en-US" sz="1200" i="1" dirty="0">
                <a:solidFill>
                  <a:srgbClr val="A6A6A6"/>
                </a:solidFill>
              </a:rPr>
              <a:t>et al.</a:t>
            </a:r>
            <a:r>
              <a:rPr lang="en-US" sz="1200" dirty="0">
                <a:solidFill>
                  <a:srgbClr val="A6A6A6"/>
                </a:solidFill>
              </a:rPr>
              <a:t>, 2003</a:t>
            </a:r>
          </a:p>
        </p:txBody>
      </p:sp>
      <p:pic>
        <p:nvPicPr>
          <p:cNvPr id="3" name="Picture 2" descr="Screen Shot 2014-08-25 at 10.12.3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239" y="1463803"/>
            <a:ext cx="6883400" cy="4000500"/>
          </a:xfrm>
          <a:prstGeom prst="rect">
            <a:avLst/>
          </a:prstGeom>
        </p:spPr>
      </p:pic>
      <p:sp>
        <p:nvSpPr>
          <p:cNvPr id="4" name="Freeform 3"/>
          <p:cNvSpPr/>
          <p:nvPr/>
        </p:nvSpPr>
        <p:spPr>
          <a:xfrm>
            <a:off x="4660342" y="1884446"/>
            <a:ext cx="1864136" cy="2038069"/>
          </a:xfrm>
          <a:custGeom>
            <a:avLst/>
            <a:gdLst>
              <a:gd name="connsiteX0" fmla="*/ 1864136 w 1864136"/>
              <a:gd name="connsiteY0" fmla="*/ 2007344 h 2038069"/>
              <a:gd name="connsiteX1" fmla="*/ 1864136 w 1864136"/>
              <a:gd name="connsiteY1" fmla="*/ 1013914 h 2038069"/>
              <a:gd name="connsiteX2" fmla="*/ 1372496 w 1864136"/>
              <a:gd name="connsiteY2" fmla="*/ 0 h 2038069"/>
              <a:gd name="connsiteX3" fmla="*/ 368730 w 1864136"/>
              <a:gd name="connsiteY3" fmla="*/ 460870 h 2038069"/>
              <a:gd name="connsiteX4" fmla="*/ 0 w 1864136"/>
              <a:gd name="connsiteY4" fmla="*/ 1710339 h 2038069"/>
              <a:gd name="connsiteX5" fmla="*/ 61455 w 1864136"/>
              <a:gd name="connsiteY5" fmla="*/ 1822996 h 2038069"/>
              <a:gd name="connsiteX6" fmla="*/ 1034493 w 1864136"/>
              <a:gd name="connsiteY6" fmla="*/ 2017586 h 2038069"/>
              <a:gd name="connsiteX7" fmla="*/ 1392981 w 1864136"/>
              <a:gd name="connsiteY7" fmla="*/ 2038069 h 2038069"/>
              <a:gd name="connsiteX8" fmla="*/ 1864136 w 1864136"/>
              <a:gd name="connsiteY8" fmla="*/ 2007344 h 203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4136" h="2038069">
                <a:moveTo>
                  <a:pt x="1864136" y="2007344"/>
                </a:moveTo>
                <a:lnTo>
                  <a:pt x="1864136" y="1013914"/>
                </a:lnTo>
                <a:lnTo>
                  <a:pt x="1372496" y="0"/>
                </a:lnTo>
                <a:lnTo>
                  <a:pt x="368730" y="460870"/>
                </a:lnTo>
                <a:lnTo>
                  <a:pt x="0" y="1710339"/>
                </a:lnTo>
                <a:lnTo>
                  <a:pt x="61455" y="1822996"/>
                </a:lnTo>
                <a:lnTo>
                  <a:pt x="1034493" y="2017586"/>
                </a:lnTo>
                <a:lnTo>
                  <a:pt x="1392981" y="2038069"/>
                </a:lnTo>
                <a:lnTo>
                  <a:pt x="1864136" y="2007344"/>
                </a:ln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a:off x="3728273" y="3502611"/>
            <a:ext cx="901341" cy="399421"/>
          </a:xfrm>
          <a:custGeom>
            <a:avLst/>
            <a:gdLst>
              <a:gd name="connsiteX0" fmla="*/ 901341 w 901341"/>
              <a:gd name="connsiteY0" fmla="*/ 245797 h 399421"/>
              <a:gd name="connsiteX1" fmla="*/ 839886 w 901341"/>
              <a:gd name="connsiteY1" fmla="*/ 61449 h 399421"/>
              <a:gd name="connsiteX2" fmla="*/ 512126 w 901341"/>
              <a:gd name="connsiteY2" fmla="*/ 0 h 399421"/>
              <a:gd name="connsiteX3" fmla="*/ 61455 w 901341"/>
              <a:gd name="connsiteY3" fmla="*/ 266281 h 399421"/>
              <a:gd name="connsiteX4" fmla="*/ 0 w 901341"/>
              <a:gd name="connsiteY4" fmla="*/ 389179 h 399421"/>
              <a:gd name="connsiteX5" fmla="*/ 532611 w 901341"/>
              <a:gd name="connsiteY5" fmla="*/ 399421 h 399421"/>
              <a:gd name="connsiteX6" fmla="*/ 901341 w 901341"/>
              <a:gd name="connsiteY6" fmla="*/ 348213 h 399421"/>
              <a:gd name="connsiteX7" fmla="*/ 901341 w 901341"/>
              <a:gd name="connsiteY7" fmla="*/ 245797 h 39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1341" h="399421">
                <a:moveTo>
                  <a:pt x="901341" y="245797"/>
                </a:moveTo>
                <a:lnTo>
                  <a:pt x="839886" y="61449"/>
                </a:lnTo>
                <a:lnTo>
                  <a:pt x="512126" y="0"/>
                </a:lnTo>
                <a:lnTo>
                  <a:pt x="61455" y="266281"/>
                </a:lnTo>
                <a:lnTo>
                  <a:pt x="0" y="389179"/>
                </a:lnTo>
                <a:lnTo>
                  <a:pt x="532611" y="399421"/>
                </a:lnTo>
                <a:lnTo>
                  <a:pt x="901341" y="348213"/>
                </a:lnTo>
                <a:lnTo>
                  <a:pt x="901341" y="245797"/>
                </a:lnTo>
                <a:close/>
              </a:path>
            </a:pathLst>
          </a:cu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7"/>
          <p:cNvSpPr txBox="1">
            <a:spLocks noChangeArrowheads="1"/>
          </p:cNvSpPr>
          <p:nvPr/>
        </p:nvSpPr>
        <p:spPr bwMode="auto">
          <a:xfrm>
            <a:off x="4618038" y="2627313"/>
            <a:ext cx="407035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a:solidFill>
                  <a:srgbClr val="0000FF"/>
                </a:solidFill>
                <a:latin typeface="Times" charset="0"/>
                <a:cs typeface="Times" charset="0"/>
              </a:rPr>
              <a:t>add micelles to vesicles</a:t>
            </a:r>
          </a:p>
        </p:txBody>
      </p:sp>
    </p:spTree>
    <p:extLst>
      <p:ext uri="{BB962C8B-B14F-4D97-AF65-F5344CB8AC3E}">
        <p14:creationId xmlns:p14="http://schemas.microsoft.com/office/powerpoint/2010/main" val="2822217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5"/>
          <p:cNvSpPr>
            <a:spLocks noGrp="1"/>
          </p:cNvSpPr>
          <p:nvPr>
            <p:ph type="title"/>
          </p:nvPr>
        </p:nvSpPr>
        <p:spPr>
          <a:xfrm>
            <a:off x="0" y="6403326"/>
            <a:ext cx="1992313" cy="385762"/>
          </a:xfrm>
        </p:spPr>
        <p:txBody>
          <a:bodyPr/>
          <a:lstStyle/>
          <a:p>
            <a:pPr algn="l"/>
            <a:r>
              <a:rPr lang="en-US" sz="2400" dirty="0">
                <a:latin typeface="Times New Roman" charset="0"/>
                <a:ea typeface="ＭＳ Ｐゴシック" charset="0"/>
                <a:cs typeface="Times New Roman" charset="0"/>
              </a:rPr>
              <a:t>Fig. 4.13</a:t>
            </a:r>
          </a:p>
        </p:txBody>
      </p:sp>
      <p:sp>
        <p:nvSpPr>
          <p:cNvPr id="66562" name="TextBox 7"/>
          <p:cNvSpPr txBox="1">
            <a:spLocks noChangeArrowheads="1"/>
          </p:cNvSpPr>
          <p:nvPr/>
        </p:nvSpPr>
        <p:spPr bwMode="auto">
          <a:xfrm>
            <a:off x="0" y="11113"/>
            <a:ext cx="914400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Dynamic Vesicle Sizes</a:t>
            </a:r>
            <a:endParaRPr lang="en-US" sz="4800" baseline="30000">
              <a:latin typeface="Times New Roman" charset="0"/>
            </a:endParaRPr>
          </a:p>
        </p:txBody>
      </p:sp>
      <p:sp>
        <p:nvSpPr>
          <p:cNvPr id="5" name="Rectangle 4"/>
          <p:cNvSpPr/>
          <p:nvPr/>
        </p:nvSpPr>
        <p:spPr>
          <a:xfrm>
            <a:off x="3586574" y="6554371"/>
            <a:ext cx="5546968" cy="276999"/>
          </a:xfrm>
          <a:prstGeom prst="rect">
            <a:avLst/>
          </a:prstGeom>
        </p:spPr>
        <p:txBody>
          <a:bodyPr wrap="none">
            <a:spAutoFit/>
          </a:bodyPr>
          <a:lstStyle/>
          <a:p>
            <a:r>
              <a:rPr lang="en-US" sz="1200" dirty="0">
                <a:solidFill>
                  <a:schemeClr val="bg1">
                    <a:lumMod val="65000"/>
                  </a:schemeClr>
                </a:solidFill>
              </a:rPr>
              <a:t>Copyright © 2015 by AM Campbell, LJ Heyer, CJ Paradise. All rights reserved. </a:t>
            </a:r>
          </a:p>
        </p:txBody>
      </p:sp>
      <p:sp>
        <p:nvSpPr>
          <p:cNvPr id="2" name="TextBox 1"/>
          <p:cNvSpPr txBox="1"/>
          <p:nvPr/>
        </p:nvSpPr>
        <p:spPr>
          <a:xfrm>
            <a:off x="6074123" y="6355541"/>
            <a:ext cx="2955707" cy="276999"/>
          </a:xfrm>
          <a:prstGeom prst="rect">
            <a:avLst/>
          </a:prstGeom>
          <a:noFill/>
        </p:spPr>
        <p:txBody>
          <a:bodyPr wrap="none" rtlCol="0">
            <a:spAutoFit/>
          </a:bodyPr>
          <a:lstStyle/>
          <a:p>
            <a:r>
              <a:rPr lang="en-US" sz="1200" dirty="0">
                <a:solidFill>
                  <a:srgbClr val="A6A6A6"/>
                </a:solidFill>
              </a:rPr>
              <a:t>modified from From </a:t>
            </a:r>
            <a:r>
              <a:rPr lang="en-US" sz="1200" dirty="0" err="1">
                <a:solidFill>
                  <a:srgbClr val="A6A6A6"/>
                </a:solidFill>
              </a:rPr>
              <a:t>Hanczyc</a:t>
            </a:r>
            <a:r>
              <a:rPr lang="en-US" sz="1200" dirty="0">
                <a:solidFill>
                  <a:srgbClr val="A6A6A6"/>
                </a:solidFill>
              </a:rPr>
              <a:t> </a:t>
            </a:r>
            <a:r>
              <a:rPr lang="en-US" sz="1200" i="1" dirty="0">
                <a:solidFill>
                  <a:srgbClr val="A6A6A6"/>
                </a:solidFill>
              </a:rPr>
              <a:t>et al.</a:t>
            </a:r>
            <a:r>
              <a:rPr lang="en-US" sz="1200" dirty="0">
                <a:solidFill>
                  <a:srgbClr val="A6A6A6"/>
                </a:solidFill>
              </a:rPr>
              <a:t>, 2003</a:t>
            </a:r>
          </a:p>
        </p:txBody>
      </p:sp>
      <p:pic>
        <p:nvPicPr>
          <p:cNvPr id="3" name="Picture 2" descr="Screen Shot 2014-08-25 at 10.12.3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239" y="1463803"/>
            <a:ext cx="6883400" cy="4000500"/>
          </a:xfrm>
          <a:prstGeom prst="rect">
            <a:avLst/>
          </a:prstGeom>
        </p:spPr>
      </p:pic>
      <p:sp>
        <p:nvSpPr>
          <p:cNvPr id="10" name="TextBox 7"/>
          <p:cNvSpPr txBox="1">
            <a:spLocks noChangeArrowheads="1"/>
          </p:cNvSpPr>
          <p:nvPr/>
        </p:nvSpPr>
        <p:spPr bwMode="auto">
          <a:xfrm>
            <a:off x="4673139" y="906464"/>
            <a:ext cx="32385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dirty="0">
                <a:solidFill>
                  <a:srgbClr val="0000FF"/>
                </a:solidFill>
                <a:latin typeface="Times" charset="0"/>
                <a:cs typeface="Times" charset="0"/>
              </a:rPr>
              <a:t>vesicles get bigger</a:t>
            </a:r>
          </a:p>
        </p:txBody>
      </p:sp>
      <p:cxnSp>
        <p:nvCxnSpPr>
          <p:cNvPr id="12" name="Straight Arrow Connector 11"/>
          <p:cNvCxnSpPr/>
          <p:nvPr/>
        </p:nvCxnSpPr>
        <p:spPr>
          <a:xfrm rot="5400000">
            <a:off x="4113134" y="2702282"/>
            <a:ext cx="2439988" cy="11113"/>
          </a:xfrm>
          <a:prstGeom prst="straightConnector1">
            <a:avLst/>
          </a:prstGeom>
          <a:ln w="57150"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5400000">
            <a:off x="2978183" y="2702283"/>
            <a:ext cx="2439988" cy="11112"/>
          </a:xfrm>
          <a:prstGeom prst="straightConnector1">
            <a:avLst/>
          </a:prstGeom>
          <a:ln w="57150" cap="flat" cmpd="sng" algn="ctr">
            <a:solidFill>
              <a:srgbClr val="FF0000">
                <a:alpha val="35000"/>
              </a:srgbClr>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77331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5"/>
          <p:cNvSpPr>
            <a:spLocks noGrp="1"/>
          </p:cNvSpPr>
          <p:nvPr>
            <p:ph type="title"/>
          </p:nvPr>
        </p:nvSpPr>
        <p:spPr>
          <a:xfrm>
            <a:off x="0" y="6403326"/>
            <a:ext cx="1992313" cy="385762"/>
          </a:xfrm>
        </p:spPr>
        <p:txBody>
          <a:bodyPr/>
          <a:lstStyle/>
          <a:p>
            <a:pPr algn="l"/>
            <a:r>
              <a:rPr lang="en-US" sz="2400" dirty="0">
                <a:latin typeface="Times New Roman" charset="0"/>
                <a:ea typeface="ＭＳ Ｐゴシック" charset="0"/>
                <a:cs typeface="Times New Roman" charset="0"/>
              </a:rPr>
              <a:t>Fig. 4.13</a:t>
            </a:r>
          </a:p>
        </p:txBody>
      </p:sp>
      <p:sp>
        <p:nvSpPr>
          <p:cNvPr id="66562" name="TextBox 7"/>
          <p:cNvSpPr txBox="1">
            <a:spLocks noChangeArrowheads="1"/>
          </p:cNvSpPr>
          <p:nvPr/>
        </p:nvSpPr>
        <p:spPr bwMode="auto">
          <a:xfrm>
            <a:off x="0" y="11113"/>
            <a:ext cx="914400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Dynamic Vesicle Sizes</a:t>
            </a:r>
            <a:endParaRPr lang="en-US" sz="4800" baseline="30000">
              <a:latin typeface="Times New Roman" charset="0"/>
            </a:endParaRPr>
          </a:p>
        </p:txBody>
      </p:sp>
      <p:sp>
        <p:nvSpPr>
          <p:cNvPr id="5" name="Rectangle 4"/>
          <p:cNvSpPr/>
          <p:nvPr/>
        </p:nvSpPr>
        <p:spPr>
          <a:xfrm>
            <a:off x="3586574" y="6554371"/>
            <a:ext cx="5546968" cy="276999"/>
          </a:xfrm>
          <a:prstGeom prst="rect">
            <a:avLst/>
          </a:prstGeom>
        </p:spPr>
        <p:txBody>
          <a:bodyPr wrap="none">
            <a:spAutoFit/>
          </a:bodyPr>
          <a:lstStyle/>
          <a:p>
            <a:r>
              <a:rPr lang="en-US" sz="1200" dirty="0">
                <a:solidFill>
                  <a:schemeClr val="bg1">
                    <a:lumMod val="65000"/>
                  </a:schemeClr>
                </a:solidFill>
              </a:rPr>
              <a:t>Copyright © 2015 by AM Campbell, LJ Heyer, CJ Paradise. All rights reserved. </a:t>
            </a:r>
          </a:p>
        </p:txBody>
      </p:sp>
      <p:sp>
        <p:nvSpPr>
          <p:cNvPr id="2" name="TextBox 1"/>
          <p:cNvSpPr txBox="1"/>
          <p:nvPr/>
        </p:nvSpPr>
        <p:spPr>
          <a:xfrm>
            <a:off x="6074123" y="6355541"/>
            <a:ext cx="2955707" cy="276999"/>
          </a:xfrm>
          <a:prstGeom prst="rect">
            <a:avLst/>
          </a:prstGeom>
          <a:noFill/>
        </p:spPr>
        <p:txBody>
          <a:bodyPr wrap="none" rtlCol="0">
            <a:spAutoFit/>
          </a:bodyPr>
          <a:lstStyle/>
          <a:p>
            <a:r>
              <a:rPr lang="en-US" sz="1200" dirty="0">
                <a:solidFill>
                  <a:srgbClr val="A6A6A6"/>
                </a:solidFill>
              </a:rPr>
              <a:t>modified from From </a:t>
            </a:r>
            <a:r>
              <a:rPr lang="en-US" sz="1200" dirty="0" err="1">
                <a:solidFill>
                  <a:srgbClr val="A6A6A6"/>
                </a:solidFill>
              </a:rPr>
              <a:t>Hanczyc</a:t>
            </a:r>
            <a:r>
              <a:rPr lang="en-US" sz="1200" dirty="0">
                <a:solidFill>
                  <a:srgbClr val="A6A6A6"/>
                </a:solidFill>
              </a:rPr>
              <a:t> </a:t>
            </a:r>
            <a:r>
              <a:rPr lang="en-US" sz="1200" i="1" dirty="0">
                <a:solidFill>
                  <a:srgbClr val="A6A6A6"/>
                </a:solidFill>
              </a:rPr>
              <a:t>et al.</a:t>
            </a:r>
            <a:r>
              <a:rPr lang="en-US" sz="1200" dirty="0">
                <a:solidFill>
                  <a:srgbClr val="A6A6A6"/>
                </a:solidFill>
              </a:rPr>
              <a:t>, 2003</a:t>
            </a:r>
          </a:p>
        </p:txBody>
      </p:sp>
      <p:pic>
        <p:nvPicPr>
          <p:cNvPr id="9" name="Picture 8" descr="Screen Shot 2014-08-25 at 10.12.4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973" y="1707656"/>
            <a:ext cx="6692900" cy="3479800"/>
          </a:xfrm>
          <a:prstGeom prst="rect">
            <a:avLst/>
          </a:prstGeom>
        </p:spPr>
      </p:pic>
      <p:sp>
        <p:nvSpPr>
          <p:cNvPr id="7" name="TextBox 6"/>
          <p:cNvSpPr txBox="1">
            <a:spLocks noChangeArrowheads="1"/>
          </p:cNvSpPr>
          <p:nvPr/>
        </p:nvSpPr>
        <p:spPr bwMode="auto">
          <a:xfrm>
            <a:off x="4693787" y="3091469"/>
            <a:ext cx="2945037"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a:solidFill>
                  <a:srgbClr val="FF6600"/>
                </a:solidFill>
                <a:latin typeface="Times" charset="0"/>
                <a:cs typeface="Times" charset="0"/>
              </a:rPr>
              <a:t>vesicles get bigger</a:t>
            </a:r>
          </a:p>
          <a:p>
            <a:pPr algn="ctr" eaLnBrk="1" hangingPunct="1"/>
            <a:r>
              <a:rPr lang="en-US" dirty="0">
                <a:solidFill>
                  <a:srgbClr val="FF6600"/>
                </a:solidFill>
                <a:latin typeface="Times" charset="0"/>
                <a:cs typeface="Times" charset="0"/>
              </a:rPr>
              <a:t>the longer they </a:t>
            </a:r>
            <a:r>
              <a:rPr lang="ja-JP" altLang="en-US" dirty="0">
                <a:solidFill>
                  <a:srgbClr val="FF6600"/>
                </a:solidFill>
                <a:latin typeface="Times" charset="0"/>
                <a:cs typeface="Times" charset="0"/>
              </a:rPr>
              <a:t>“</a:t>
            </a:r>
            <a:r>
              <a:rPr lang="en-US" altLang="ja-JP" dirty="0">
                <a:solidFill>
                  <a:srgbClr val="FF6600"/>
                </a:solidFill>
                <a:latin typeface="Times" charset="0"/>
                <a:cs typeface="Times" charset="0"/>
              </a:rPr>
              <a:t>feed</a:t>
            </a:r>
            <a:r>
              <a:rPr lang="ja-JP" altLang="en-US" dirty="0">
                <a:solidFill>
                  <a:srgbClr val="FF6600"/>
                </a:solidFill>
                <a:latin typeface="Times" charset="0"/>
                <a:cs typeface="Times" charset="0"/>
              </a:rPr>
              <a:t>”</a:t>
            </a:r>
            <a:endParaRPr lang="en-US" dirty="0">
              <a:solidFill>
                <a:srgbClr val="FF6600"/>
              </a:solidFill>
              <a:latin typeface="Times" charset="0"/>
              <a:cs typeface="Times" charset="0"/>
            </a:endParaRPr>
          </a:p>
        </p:txBody>
      </p:sp>
    </p:spTree>
    <p:extLst>
      <p:ext uri="{BB962C8B-B14F-4D97-AF65-F5344CB8AC3E}">
        <p14:creationId xmlns:p14="http://schemas.microsoft.com/office/powerpoint/2010/main" val="108671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5"/>
          <p:cNvSpPr>
            <a:spLocks noGrp="1"/>
          </p:cNvSpPr>
          <p:nvPr>
            <p:ph type="title"/>
          </p:nvPr>
        </p:nvSpPr>
        <p:spPr>
          <a:xfrm>
            <a:off x="0" y="6403326"/>
            <a:ext cx="1992313" cy="385762"/>
          </a:xfrm>
        </p:spPr>
        <p:txBody>
          <a:bodyPr/>
          <a:lstStyle/>
          <a:p>
            <a:pPr algn="l"/>
            <a:r>
              <a:rPr lang="en-US" sz="2400" dirty="0">
                <a:latin typeface="Times New Roman" charset="0"/>
                <a:ea typeface="ＭＳ Ｐゴシック" charset="0"/>
                <a:cs typeface="Times New Roman" charset="0"/>
              </a:rPr>
              <a:t>Fig. 4.13</a:t>
            </a:r>
          </a:p>
        </p:txBody>
      </p:sp>
      <p:sp>
        <p:nvSpPr>
          <p:cNvPr id="66562" name="TextBox 7"/>
          <p:cNvSpPr txBox="1">
            <a:spLocks noChangeArrowheads="1"/>
          </p:cNvSpPr>
          <p:nvPr/>
        </p:nvSpPr>
        <p:spPr bwMode="auto">
          <a:xfrm>
            <a:off x="0" y="11113"/>
            <a:ext cx="914400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Dynamic Vesicle Sizes</a:t>
            </a:r>
            <a:endParaRPr lang="en-US" sz="4800" baseline="30000">
              <a:latin typeface="Times New Roman" charset="0"/>
            </a:endParaRPr>
          </a:p>
        </p:txBody>
      </p:sp>
      <p:sp>
        <p:nvSpPr>
          <p:cNvPr id="5" name="Rectangle 4"/>
          <p:cNvSpPr/>
          <p:nvPr/>
        </p:nvSpPr>
        <p:spPr>
          <a:xfrm>
            <a:off x="3586574" y="6554371"/>
            <a:ext cx="5546968" cy="276999"/>
          </a:xfrm>
          <a:prstGeom prst="rect">
            <a:avLst/>
          </a:prstGeom>
        </p:spPr>
        <p:txBody>
          <a:bodyPr wrap="none">
            <a:spAutoFit/>
          </a:bodyPr>
          <a:lstStyle/>
          <a:p>
            <a:r>
              <a:rPr lang="en-US" sz="1200" dirty="0">
                <a:solidFill>
                  <a:schemeClr val="bg1">
                    <a:lumMod val="65000"/>
                  </a:schemeClr>
                </a:solidFill>
              </a:rPr>
              <a:t>Copyright © 2015 by AM Campbell, LJ Heyer, CJ Paradise. All rights reserved. </a:t>
            </a:r>
          </a:p>
        </p:txBody>
      </p:sp>
      <p:sp>
        <p:nvSpPr>
          <p:cNvPr id="2" name="TextBox 1"/>
          <p:cNvSpPr txBox="1"/>
          <p:nvPr/>
        </p:nvSpPr>
        <p:spPr>
          <a:xfrm>
            <a:off x="6074123" y="6355541"/>
            <a:ext cx="2955707" cy="276999"/>
          </a:xfrm>
          <a:prstGeom prst="rect">
            <a:avLst/>
          </a:prstGeom>
          <a:noFill/>
        </p:spPr>
        <p:txBody>
          <a:bodyPr wrap="none" rtlCol="0">
            <a:spAutoFit/>
          </a:bodyPr>
          <a:lstStyle/>
          <a:p>
            <a:r>
              <a:rPr lang="en-US" sz="1200" dirty="0">
                <a:solidFill>
                  <a:srgbClr val="A6A6A6"/>
                </a:solidFill>
              </a:rPr>
              <a:t>modified from From </a:t>
            </a:r>
            <a:r>
              <a:rPr lang="en-US" sz="1200" dirty="0" err="1">
                <a:solidFill>
                  <a:srgbClr val="A6A6A6"/>
                </a:solidFill>
              </a:rPr>
              <a:t>Hanczyc</a:t>
            </a:r>
            <a:r>
              <a:rPr lang="en-US" sz="1200" dirty="0">
                <a:solidFill>
                  <a:srgbClr val="A6A6A6"/>
                </a:solidFill>
              </a:rPr>
              <a:t> </a:t>
            </a:r>
            <a:r>
              <a:rPr lang="en-US" sz="1200" i="1" dirty="0">
                <a:solidFill>
                  <a:srgbClr val="A6A6A6"/>
                </a:solidFill>
              </a:rPr>
              <a:t>et al.</a:t>
            </a:r>
            <a:r>
              <a:rPr lang="en-US" sz="1200" dirty="0">
                <a:solidFill>
                  <a:srgbClr val="A6A6A6"/>
                </a:solidFill>
              </a:rPr>
              <a:t>, 2003</a:t>
            </a:r>
          </a:p>
        </p:txBody>
      </p:sp>
      <p:pic>
        <p:nvPicPr>
          <p:cNvPr id="9" name="Picture 8" descr="Screen Shot 2014-08-25 at 10.12.5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668" y="1397675"/>
            <a:ext cx="7594600" cy="4330700"/>
          </a:xfrm>
          <a:prstGeom prst="rect">
            <a:avLst/>
          </a:prstGeom>
        </p:spPr>
      </p:pic>
    </p:spTree>
    <p:extLst>
      <p:ext uri="{BB962C8B-B14F-4D97-AF65-F5344CB8AC3E}">
        <p14:creationId xmlns:p14="http://schemas.microsoft.com/office/powerpoint/2010/main" val="18675325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5"/>
          <p:cNvSpPr>
            <a:spLocks noGrp="1"/>
          </p:cNvSpPr>
          <p:nvPr>
            <p:ph type="title"/>
          </p:nvPr>
        </p:nvSpPr>
        <p:spPr>
          <a:xfrm>
            <a:off x="0" y="6403326"/>
            <a:ext cx="1992313" cy="385762"/>
          </a:xfrm>
        </p:spPr>
        <p:txBody>
          <a:bodyPr/>
          <a:lstStyle/>
          <a:p>
            <a:pPr algn="l"/>
            <a:r>
              <a:rPr lang="en-US" sz="2400" dirty="0">
                <a:latin typeface="Times New Roman" charset="0"/>
                <a:ea typeface="ＭＳ Ｐゴシック" charset="0"/>
                <a:cs typeface="Times New Roman" charset="0"/>
              </a:rPr>
              <a:t>Fig. 4.13</a:t>
            </a:r>
          </a:p>
        </p:txBody>
      </p:sp>
      <p:sp>
        <p:nvSpPr>
          <p:cNvPr id="66562" name="TextBox 7"/>
          <p:cNvSpPr txBox="1">
            <a:spLocks noChangeArrowheads="1"/>
          </p:cNvSpPr>
          <p:nvPr/>
        </p:nvSpPr>
        <p:spPr bwMode="auto">
          <a:xfrm>
            <a:off x="0" y="11113"/>
            <a:ext cx="914400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Dynamic Vesicle Sizes</a:t>
            </a:r>
            <a:endParaRPr lang="en-US" sz="4800" baseline="30000">
              <a:latin typeface="Times New Roman" charset="0"/>
            </a:endParaRPr>
          </a:p>
        </p:txBody>
      </p:sp>
      <p:sp>
        <p:nvSpPr>
          <p:cNvPr id="5" name="Rectangle 4"/>
          <p:cNvSpPr/>
          <p:nvPr/>
        </p:nvSpPr>
        <p:spPr>
          <a:xfrm>
            <a:off x="3586574" y="6554371"/>
            <a:ext cx="5546968" cy="276999"/>
          </a:xfrm>
          <a:prstGeom prst="rect">
            <a:avLst/>
          </a:prstGeom>
        </p:spPr>
        <p:txBody>
          <a:bodyPr wrap="none">
            <a:spAutoFit/>
          </a:bodyPr>
          <a:lstStyle/>
          <a:p>
            <a:r>
              <a:rPr lang="en-US" sz="1200" dirty="0">
                <a:solidFill>
                  <a:schemeClr val="bg1">
                    <a:lumMod val="65000"/>
                  </a:schemeClr>
                </a:solidFill>
              </a:rPr>
              <a:t>Copyright © 2015 by AM Campbell, LJ Heyer, CJ Paradise. All rights reserved. </a:t>
            </a:r>
          </a:p>
        </p:txBody>
      </p:sp>
      <p:sp>
        <p:nvSpPr>
          <p:cNvPr id="2" name="TextBox 1"/>
          <p:cNvSpPr txBox="1"/>
          <p:nvPr/>
        </p:nvSpPr>
        <p:spPr>
          <a:xfrm>
            <a:off x="6074123" y="6355541"/>
            <a:ext cx="2955707" cy="276999"/>
          </a:xfrm>
          <a:prstGeom prst="rect">
            <a:avLst/>
          </a:prstGeom>
          <a:noFill/>
        </p:spPr>
        <p:txBody>
          <a:bodyPr wrap="none" rtlCol="0">
            <a:spAutoFit/>
          </a:bodyPr>
          <a:lstStyle/>
          <a:p>
            <a:r>
              <a:rPr lang="en-US" sz="1200" dirty="0">
                <a:solidFill>
                  <a:srgbClr val="A6A6A6"/>
                </a:solidFill>
              </a:rPr>
              <a:t>modified from From </a:t>
            </a:r>
            <a:r>
              <a:rPr lang="en-US" sz="1200" dirty="0" err="1">
                <a:solidFill>
                  <a:srgbClr val="A6A6A6"/>
                </a:solidFill>
              </a:rPr>
              <a:t>Hanczyc</a:t>
            </a:r>
            <a:r>
              <a:rPr lang="en-US" sz="1200" dirty="0">
                <a:solidFill>
                  <a:srgbClr val="A6A6A6"/>
                </a:solidFill>
              </a:rPr>
              <a:t> </a:t>
            </a:r>
            <a:r>
              <a:rPr lang="en-US" sz="1200" i="1" dirty="0">
                <a:solidFill>
                  <a:srgbClr val="A6A6A6"/>
                </a:solidFill>
              </a:rPr>
              <a:t>et al.</a:t>
            </a:r>
            <a:r>
              <a:rPr lang="en-US" sz="1200" dirty="0">
                <a:solidFill>
                  <a:srgbClr val="A6A6A6"/>
                </a:solidFill>
              </a:rPr>
              <a:t>, 2003</a:t>
            </a:r>
          </a:p>
        </p:txBody>
      </p:sp>
      <p:pic>
        <p:nvPicPr>
          <p:cNvPr id="9" name="Picture 8" descr="Screen Shot 2014-08-25 at 10.12.5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668" y="1397675"/>
            <a:ext cx="7594600" cy="4330700"/>
          </a:xfrm>
          <a:prstGeom prst="rect">
            <a:avLst/>
          </a:prstGeom>
        </p:spPr>
      </p:pic>
      <p:sp>
        <p:nvSpPr>
          <p:cNvPr id="7" name="Rectangle 6"/>
          <p:cNvSpPr/>
          <p:nvPr/>
        </p:nvSpPr>
        <p:spPr>
          <a:xfrm>
            <a:off x="3052268" y="1360488"/>
            <a:ext cx="5229720" cy="37500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TextBox 5"/>
          <p:cNvSpPr txBox="1">
            <a:spLocks noChangeArrowheads="1"/>
          </p:cNvSpPr>
          <p:nvPr/>
        </p:nvSpPr>
        <p:spPr bwMode="auto">
          <a:xfrm>
            <a:off x="2570163" y="2025650"/>
            <a:ext cx="5221287"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a:solidFill>
                  <a:srgbClr val="FF0000"/>
                </a:solidFill>
                <a:latin typeface="Times" charset="0"/>
                <a:cs typeface="Times" charset="0"/>
              </a:rPr>
              <a:t>starting size of abiotic vesicles</a:t>
            </a:r>
          </a:p>
        </p:txBody>
      </p:sp>
      <p:sp>
        <p:nvSpPr>
          <p:cNvPr id="10" name="Rectangle 9"/>
          <p:cNvSpPr/>
          <p:nvPr/>
        </p:nvSpPr>
        <p:spPr>
          <a:xfrm rot="19256130">
            <a:off x="1937778" y="4352843"/>
            <a:ext cx="1865374" cy="8494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2454639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5"/>
          <p:cNvSpPr>
            <a:spLocks noGrp="1"/>
          </p:cNvSpPr>
          <p:nvPr>
            <p:ph type="title"/>
          </p:nvPr>
        </p:nvSpPr>
        <p:spPr>
          <a:xfrm>
            <a:off x="0" y="6403326"/>
            <a:ext cx="1992313" cy="385762"/>
          </a:xfrm>
        </p:spPr>
        <p:txBody>
          <a:bodyPr/>
          <a:lstStyle/>
          <a:p>
            <a:pPr algn="l"/>
            <a:r>
              <a:rPr lang="en-US" sz="2400" dirty="0">
                <a:latin typeface="Times New Roman" charset="0"/>
                <a:ea typeface="ＭＳ Ｐゴシック" charset="0"/>
                <a:cs typeface="Times New Roman" charset="0"/>
              </a:rPr>
              <a:t>Fig. 4.13</a:t>
            </a:r>
          </a:p>
        </p:txBody>
      </p:sp>
      <p:sp>
        <p:nvSpPr>
          <p:cNvPr id="66562" name="TextBox 7"/>
          <p:cNvSpPr txBox="1">
            <a:spLocks noChangeArrowheads="1"/>
          </p:cNvSpPr>
          <p:nvPr/>
        </p:nvSpPr>
        <p:spPr bwMode="auto">
          <a:xfrm>
            <a:off x="0" y="11113"/>
            <a:ext cx="914400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Dynamic Vesicle Sizes</a:t>
            </a:r>
            <a:endParaRPr lang="en-US" sz="4800" baseline="30000">
              <a:latin typeface="Times New Roman" charset="0"/>
            </a:endParaRPr>
          </a:p>
        </p:txBody>
      </p:sp>
      <p:sp>
        <p:nvSpPr>
          <p:cNvPr id="5" name="Rectangle 4"/>
          <p:cNvSpPr/>
          <p:nvPr/>
        </p:nvSpPr>
        <p:spPr>
          <a:xfrm>
            <a:off x="3586574" y="6554371"/>
            <a:ext cx="5546968" cy="276999"/>
          </a:xfrm>
          <a:prstGeom prst="rect">
            <a:avLst/>
          </a:prstGeom>
        </p:spPr>
        <p:txBody>
          <a:bodyPr wrap="none">
            <a:spAutoFit/>
          </a:bodyPr>
          <a:lstStyle/>
          <a:p>
            <a:r>
              <a:rPr lang="en-US" sz="1200" dirty="0">
                <a:solidFill>
                  <a:schemeClr val="bg1">
                    <a:lumMod val="65000"/>
                  </a:schemeClr>
                </a:solidFill>
              </a:rPr>
              <a:t>Copyright © 2015 by AM Campbell, LJ Heyer, CJ Paradise. All rights reserved. </a:t>
            </a:r>
          </a:p>
        </p:txBody>
      </p:sp>
      <p:sp>
        <p:nvSpPr>
          <p:cNvPr id="2" name="TextBox 1"/>
          <p:cNvSpPr txBox="1"/>
          <p:nvPr/>
        </p:nvSpPr>
        <p:spPr>
          <a:xfrm>
            <a:off x="6074123" y="6355541"/>
            <a:ext cx="2955707" cy="276999"/>
          </a:xfrm>
          <a:prstGeom prst="rect">
            <a:avLst/>
          </a:prstGeom>
          <a:noFill/>
        </p:spPr>
        <p:txBody>
          <a:bodyPr wrap="none" rtlCol="0">
            <a:spAutoFit/>
          </a:bodyPr>
          <a:lstStyle/>
          <a:p>
            <a:r>
              <a:rPr lang="en-US" sz="1200" dirty="0">
                <a:solidFill>
                  <a:srgbClr val="A6A6A6"/>
                </a:solidFill>
              </a:rPr>
              <a:t>modified from From </a:t>
            </a:r>
            <a:r>
              <a:rPr lang="en-US" sz="1200" dirty="0" err="1">
                <a:solidFill>
                  <a:srgbClr val="A6A6A6"/>
                </a:solidFill>
              </a:rPr>
              <a:t>Hanczyc</a:t>
            </a:r>
            <a:r>
              <a:rPr lang="en-US" sz="1200" dirty="0">
                <a:solidFill>
                  <a:srgbClr val="A6A6A6"/>
                </a:solidFill>
              </a:rPr>
              <a:t> </a:t>
            </a:r>
            <a:r>
              <a:rPr lang="en-US" sz="1200" i="1" dirty="0">
                <a:solidFill>
                  <a:srgbClr val="A6A6A6"/>
                </a:solidFill>
              </a:rPr>
              <a:t>et al.</a:t>
            </a:r>
            <a:r>
              <a:rPr lang="en-US" sz="1200" dirty="0">
                <a:solidFill>
                  <a:srgbClr val="A6A6A6"/>
                </a:solidFill>
              </a:rPr>
              <a:t>, 2003</a:t>
            </a:r>
          </a:p>
        </p:txBody>
      </p:sp>
      <p:pic>
        <p:nvPicPr>
          <p:cNvPr id="9" name="Picture 8" descr="Screen Shot 2014-08-25 at 10.12.5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668" y="1397675"/>
            <a:ext cx="7594600" cy="4330700"/>
          </a:xfrm>
          <a:prstGeom prst="rect">
            <a:avLst/>
          </a:prstGeom>
        </p:spPr>
      </p:pic>
      <p:sp>
        <p:nvSpPr>
          <p:cNvPr id="7" name="Rectangle 6"/>
          <p:cNvSpPr/>
          <p:nvPr/>
        </p:nvSpPr>
        <p:spPr>
          <a:xfrm>
            <a:off x="3576331" y="1360488"/>
            <a:ext cx="4695414" cy="37295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rot="19002698">
            <a:off x="2379778" y="4482075"/>
            <a:ext cx="1803592" cy="6554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TextBox 5"/>
          <p:cNvSpPr txBox="1">
            <a:spLocks noChangeArrowheads="1"/>
          </p:cNvSpPr>
          <p:nvPr/>
        </p:nvSpPr>
        <p:spPr bwMode="auto">
          <a:xfrm>
            <a:off x="2894329" y="1529258"/>
            <a:ext cx="5928025"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dirty="0">
                <a:solidFill>
                  <a:srgbClr val="793E7C"/>
                </a:solidFill>
                <a:latin typeface="Times" charset="0"/>
                <a:cs typeface="Times" charset="0"/>
              </a:rPr>
              <a:t>vesicles grow when </a:t>
            </a:r>
            <a:r>
              <a:rPr lang="ja-JP" altLang="en-US" sz="3200" dirty="0">
                <a:solidFill>
                  <a:srgbClr val="793E7C"/>
                </a:solidFill>
                <a:latin typeface="Times" charset="0"/>
                <a:cs typeface="Times" charset="0"/>
              </a:rPr>
              <a:t>“</a:t>
            </a:r>
            <a:r>
              <a:rPr lang="en-US" altLang="ja-JP" sz="3200" dirty="0">
                <a:solidFill>
                  <a:srgbClr val="793E7C"/>
                </a:solidFill>
                <a:latin typeface="Times" charset="0"/>
                <a:cs typeface="Times" charset="0"/>
              </a:rPr>
              <a:t>fed</a:t>
            </a:r>
            <a:r>
              <a:rPr lang="ja-JP" altLang="en-US" sz="3200" dirty="0">
                <a:solidFill>
                  <a:srgbClr val="793E7C"/>
                </a:solidFill>
                <a:latin typeface="Times" charset="0"/>
                <a:cs typeface="Times" charset="0"/>
              </a:rPr>
              <a:t>”</a:t>
            </a:r>
            <a:r>
              <a:rPr lang="en-US" altLang="ja-JP" sz="3200" dirty="0">
                <a:solidFill>
                  <a:srgbClr val="793E7C"/>
                </a:solidFill>
                <a:latin typeface="Times" charset="0"/>
                <a:cs typeface="Times" charset="0"/>
              </a:rPr>
              <a:t> micelles</a:t>
            </a:r>
            <a:endParaRPr lang="en-US" sz="3200" dirty="0">
              <a:solidFill>
                <a:srgbClr val="793E7C"/>
              </a:solidFill>
              <a:latin typeface="Times" charset="0"/>
              <a:cs typeface="Times" charset="0"/>
            </a:endParaRPr>
          </a:p>
        </p:txBody>
      </p:sp>
    </p:spTree>
    <p:extLst>
      <p:ext uri="{BB962C8B-B14F-4D97-AF65-F5344CB8AC3E}">
        <p14:creationId xmlns:p14="http://schemas.microsoft.com/office/powerpoint/2010/main" val="13680877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5"/>
          <p:cNvSpPr>
            <a:spLocks noGrp="1"/>
          </p:cNvSpPr>
          <p:nvPr>
            <p:ph type="title"/>
          </p:nvPr>
        </p:nvSpPr>
        <p:spPr>
          <a:xfrm>
            <a:off x="0" y="6403326"/>
            <a:ext cx="1992313" cy="385762"/>
          </a:xfrm>
        </p:spPr>
        <p:txBody>
          <a:bodyPr/>
          <a:lstStyle/>
          <a:p>
            <a:pPr algn="l"/>
            <a:r>
              <a:rPr lang="en-US" sz="2400" dirty="0">
                <a:latin typeface="Times New Roman" charset="0"/>
                <a:ea typeface="ＭＳ Ｐゴシック" charset="0"/>
                <a:cs typeface="Times New Roman" charset="0"/>
              </a:rPr>
              <a:t>Fig. 4.13</a:t>
            </a:r>
          </a:p>
        </p:txBody>
      </p:sp>
      <p:sp>
        <p:nvSpPr>
          <p:cNvPr id="66562" name="TextBox 7"/>
          <p:cNvSpPr txBox="1">
            <a:spLocks noChangeArrowheads="1"/>
          </p:cNvSpPr>
          <p:nvPr/>
        </p:nvSpPr>
        <p:spPr bwMode="auto">
          <a:xfrm>
            <a:off x="0" y="11113"/>
            <a:ext cx="914400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Dynamic Vesicle Sizes</a:t>
            </a:r>
            <a:endParaRPr lang="en-US" sz="4800" baseline="30000">
              <a:latin typeface="Times New Roman" charset="0"/>
            </a:endParaRPr>
          </a:p>
        </p:txBody>
      </p:sp>
      <p:sp>
        <p:nvSpPr>
          <p:cNvPr id="5" name="Rectangle 4"/>
          <p:cNvSpPr/>
          <p:nvPr/>
        </p:nvSpPr>
        <p:spPr>
          <a:xfrm>
            <a:off x="3586574" y="6554371"/>
            <a:ext cx="5546968" cy="276999"/>
          </a:xfrm>
          <a:prstGeom prst="rect">
            <a:avLst/>
          </a:prstGeom>
        </p:spPr>
        <p:txBody>
          <a:bodyPr wrap="none">
            <a:spAutoFit/>
          </a:bodyPr>
          <a:lstStyle/>
          <a:p>
            <a:r>
              <a:rPr lang="en-US" sz="1200" dirty="0">
                <a:solidFill>
                  <a:schemeClr val="bg1">
                    <a:lumMod val="65000"/>
                  </a:schemeClr>
                </a:solidFill>
              </a:rPr>
              <a:t>Copyright © 2015 by AM Campbell, LJ Heyer, CJ Paradise. All rights reserved. </a:t>
            </a:r>
          </a:p>
        </p:txBody>
      </p:sp>
      <p:sp>
        <p:nvSpPr>
          <p:cNvPr id="2" name="TextBox 1"/>
          <p:cNvSpPr txBox="1"/>
          <p:nvPr/>
        </p:nvSpPr>
        <p:spPr>
          <a:xfrm>
            <a:off x="6074123" y="6355541"/>
            <a:ext cx="2955707" cy="276999"/>
          </a:xfrm>
          <a:prstGeom prst="rect">
            <a:avLst/>
          </a:prstGeom>
          <a:noFill/>
        </p:spPr>
        <p:txBody>
          <a:bodyPr wrap="none" rtlCol="0">
            <a:spAutoFit/>
          </a:bodyPr>
          <a:lstStyle/>
          <a:p>
            <a:r>
              <a:rPr lang="en-US" sz="1200" dirty="0">
                <a:solidFill>
                  <a:srgbClr val="A6A6A6"/>
                </a:solidFill>
              </a:rPr>
              <a:t>modified from From </a:t>
            </a:r>
            <a:r>
              <a:rPr lang="en-US" sz="1200" dirty="0" err="1">
                <a:solidFill>
                  <a:srgbClr val="A6A6A6"/>
                </a:solidFill>
              </a:rPr>
              <a:t>Hanczyc</a:t>
            </a:r>
            <a:r>
              <a:rPr lang="en-US" sz="1200" dirty="0">
                <a:solidFill>
                  <a:srgbClr val="A6A6A6"/>
                </a:solidFill>
              </a:rPr>
              <a:t> </a:t>
            </a:r>
            <a:r>
              <a:rPr lang="en-US" sz="1200" i="1" dirty="0">
                <a:solidFill>
                  <a:srgbClr val="A6A6A6"/>
                </a:solidFill>
              </a:rPr>
              <a:t>et al.</a:t>
            </a:r>
            <a:r>
              <a:rPr lang="en-US" sz="1200" dirty="0">
                <a:solidFill>
                  <a:srgbClr val="A6A6A6"/>
                </a:solidFill>
              </a:rPr>
              <a:t>, 2003</a:t>
            </a:r>
          </a:p>
        </p:txBody>
      </p:sp>
      <p:pic>
        <p:nvPicPr>
          <p:cNvPr id="9" name="Picture 8" descr="Screen Shot 2014-08-25 at 10.12.5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668" y="1397675"/>
            <a:ext cx="7594600" cy="4330700"/>
          </a:xfrm>
          <a:prstGeom prst="rect">
            <a:avLst/>
          </a:prstGeom>
        </p:spPr>
      </p:pic>
      <p:sp>
        <p:nvSpPr>
          <p:cNvPr id="7" name="Rectangle 6"/>
          <p:cNvSpPr/>
          <p:nvPr/>
        </p:nvSpPr>
        <p:spPr>
          <a:xfrm>
            <a:off x="4076519" y="1360488"/>
            <a:ext cx="4195225" cy="38114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rot="19002698">
            <a:off x="3475567" y="4211611"/>
            <a:ext cx="1108901" cy="6669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TextBox 5"/>
          <p:cNvSpPr txBox="1">
            <a:spLocks noChangeArrowheads="1"/>
          </p:cNvSpPr>
          <p:nvPr/>
        </p:nvSpPr>
        <p:spPr bwMode="auto">
          <a:xfrm>
            <a:off x="3683386" y="1632617"/>
            <a:ext cx="3609975" cy="107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dirty="0">
                <a:solidFill>
                  <a:srgbClr val="115C5A"/>
                </a:solidFill>
                <a:latin typeface="Times" charset="0"/>
                <a:cs typeface="Times" charset="0"/>
              </a:rPr>
              <a:t>vesicles divide when </a:t>
            </a:r>
          </a:p>
          <a:p>
            <a:pPr algn="ctr" eaLnBrk="1" hangingPunct="1"/>
            <a:r>
              <a:rPr lang="en-US" sz="3200" dirty="0">
                <a:solidFill>
                  <a:srgbClr val="115C5A"/>
                </a:solidFill>
                <a:latin typeface="Times" charset="0"/>
                <a:cs typeface="Times" charset="0"/>
              </a:rPr>
              <a:t>forced through filter</a:t>
            </a:r>
          </a:p>
        </p:txBody>
      </p:sp>
    </p:spTree>
    <p:extLst>
      <p:ext uri="{BB962C8B-B14F-4D97-AF65-F5344CB8AC3E}">
        <p14:creationId xmlns:p14="http://schemas.microsoft.com/office/powerpoint/2010/main" val="11420396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5"/>
          <p:cNvSpPr>
            <a:spLocks noGrp="1"/>
          </p:cNvSpPr>
          <p:nvPr>
            <p:ph type="title"/>
          </p:nvPr>
        </p:nvSpPr>
        <p:spPr>
          <a:xfrm>
            <a:off x="0" y="6403326"/>
            <a:ext cx="1992313" cy="385762"/>
          </a:xfrm>
        </p:spPr>
        <p:txBody>
          <a:bodyPr/>
          <a:lstStyle/>
          <a:p>
            <a:pPr algn="l"/>
            <a:r>
              <a:rPr lang="en-US" sz="2400" dirty="0">
                <a:latin typeface="Times New Roman" charset="0"/>
                <a:ea typeface="ＭＳ Ｐゴシック" charset="0"/>
                <a:cs typeface="Times New Roman" charset="0"/>
              </a:rPr>
              <a:t>Fig. 4.13</a:t>
            </a:r>
          </a:p>
        </p:txBody>
      </p:sp>
      <p:sp>
        <p:nvSpPr>
          <p:cNvPr id="66562" name="TextBox 7"/>
          <p:cNvSpPr txBox="1">
            <a:spLocks noChangeArrowheads="1"/>
          </p:cNvSpPr>
          <p:nvPr/>
        </p:nvSpPr>
        <p:spPr bwMode="auto">
          <a:xfrm>
            <a:off x="0" y="11113"/>
            <a:ext cx="914400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Dynamic Vesicle Sizes</a:t>
            </a:r>
            <a:endParaRPr lang="en-US" sz="4800" baseline="30000">
              <a:latin typeface="Times New Roman" charset="0"/>
            </a:endParaRPr>
          </a:p>
        </p:txBody>
      </p:sp>
      <p:sp>
        <p:nvSpPr>
          <p:cNvPr id="5" name="Rectangle 4"/>
          <p:cNvSpPr/>
          <p:nvPr/>
        </p:nvSpPr>
        <p:spPr>
          <a:xfrm>
            <a:off x="3586574" y="6554371"/>
            <a:ext cx="5546968" cy="276999"/>
          </a:xfrm>
          <a:prstGeom prst="rect">
            <a:avLst/>
          </a:prstGeom>
        </p:spPr>
        <p:txBody>
          <a:bodyPr wrap="none">
            <a:spAutoFit/>
          </a:bodyPr>
          <a:lstStyle/>
          <a:p>
            <a:r>
              <a:rPr lang="en-US" sz="1200" dirty="0">
                <a:solidFill>
                  <a:schemeClr val="bg1">
                    <a:lumMod val="65000"/>
                  </a:schemeClr>
                </a:solidFill>
              </a:rPr>
              <a:t>Copyright © 2015 by AM Campbell, LJ Heyer, CJ Paradise. All rights reserved. </a:t>
            </a:r>
          </a:p>
        </p:txBody>
      </p:sp>
      <p:sp>
        <p:nvSpPr>
          <p:cNvPr id="2" name="TextBox 1"/>
          <p:cNvSpPr txBox="1"/>
          <p:nvPr/>
        </p:nvSpPr>
        <p:spPr>
          <a:xfrm>
            <a:off x="6074123" y="6355541"/>
            <a:ext cx="2955707" cy="276999"/>
          </a:xfrm>
          <a:prstGeom prst="rect">
            <a:avLst/>
          </a:prstGeom>
          <a:noFill/>
        </p:spPr>
        <p:txBody>
          <a:bodyPr wrap="none" rtlCol="0">
            <a:spAutoFit/>
          </a:bodyPr>
          <a:lstStyle/>
          <a:p>
            <a:r>
              <a:rPr lang="en-US" sz="1200" dirty="0">
                <a:solidFill>
                  <a:srgbClr val="A6A6A6"/>
                </a:solidFill>
              </a:rPr>
              <a:t>modified from From </a:t>
            </a:r>
            <a:r>
              <a:rPr lang="en-US" sz="1200" dirty="0" err="1">
                <a:solidFill>
                  <a:srgbClr val="A6A6A6"/>
                </a:solidFill>
              </a:rPr>
              <a:t>Hanczyc</a:t>
            </a:r>
            <a:r>
              <a:rPr lang="en-US" sz="1200" dirty="0">
                <a:solidFill>
                  <a:srgbClr val="A6A6A6"/>
                </a:solidFill>
              </a:rPr>
              <a:t> </a:t>
            </a:r>
            <a:r>
              <a:rPr lang="en-US" sz="1200" i="1" dirty="0">
                <a:solidFill>
                  <a:srgbClr val="A6A6A6"/>
                </a:solidFill>
              </a:rPr>
              <a:t>et al.</a:t>
            </a:r>
            <a:r>
              <a:rPr lang="en-US" sz="1200" dirty="0">
                <a:solidFill>
                  <a:srgbClr val="A6A6A6"/>
                </a:solidFill>
              </a:rPr>
              <a:t>, 2003</a:t>
            </a:r>
          </a:p>
        </p:txBody>
      </p:sp>
      <p:pic>
        <p:nvPicPr>
          <p:cNvPr id="9" name="Picture 8" descr="Screen Shot 2014-08-25 at 10.12.5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668" y="1397675"/>
            <a:ext cx="7594600" cy="4330700"/>
          </a:xfrm>
          <a:prstGeom prst="rect">
            <a:avLst/>
          </a:prstGeom>
        </p:spPr>
      </p:pic>
      <p:sp>
        <p:nvSpPr>
          <p:cNvPr id="7" name="Rectangle 6"/>
          <p:cNvSpPr/>
          <p:nvPr/>
        </p:nvSpPr>
        <p:spPr>
          <a:xfrm>
            <a:off x="5152284" y="1360488"/>
            <a:ext cx="3119460" cy="38505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rot="19002698">
            <a:off x="4226210" y="4268973"/>
            <a:ext cx="1376799" cy="54401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TextBox 5"/>
          <p:cNvSpPr txBox="1">
            <a:spLocks noChangeArrowheads="1"/>
          </p:cNvSpPr>
          <p:nvPr/>
        </p:nvSpPr>
        <p:spPr bwMode="auto">
          <a:xfrm>
            <a:off x="4340318" y="1094454"/>
            <a:ext cx="3467616"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dirty="0">
                <a:solidFill>
                  <a:srgbClr val="115C5A"/>
                </a:solidFill>
                <a:latin typeface="Times" charset="0"/>
                <a:cs typeface="Times" charset="0"/>
              </a:rPr>
              <a:t>growth and division</a:t>
            </a:r>
          </a:p>
          <a:p>
            <a:pPr algn="ctr" eaLnBrk="1" hangingPunct="1"/>
            <a:r>
              <a:rPr lang="en-US" sz="3200" dirty="0">
                <a:solidFill>
                  <a:srgbClr val="115C5A"/>
                </a:solidFill>
                <a:latin typeface="Times" charset="0"/>
                <a:cs typeface="Times" charset="0"/>
              </a:rPr>
              <a:t>repeated</a:t>
            </a:r>
          </a:p>
        </p:txBody>
      </p:sp>
      <p:sp>
        <p:nvSpPr>
          <p:cNvPr id="13" name="Rectangle 12"/>
          <p:cNvSpPr/>
          <p:nvPr/>
        </p:nvSpPr>
        <p:spPr>
          <a:xfrm>
            <a:off x="4731103" y="4554629"/>
            <a:ext cx="697426" cy="4432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9791253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5"/>
          <p:cNvSpPr>
            <a:spLocks noGrp="1"/>
          </p:cNvSpPr>
          <p:nvPr>
            <p:ph type="title"/>
          </p:nvPr>
        </p:nvSpPr>
        <p:spPr>
          <a:xfrm>
            <a:off x="0" y="6403326"/>
            <a:ext cx="1992313" cy="385762"/>
          </a:xfrm>
        </p:spPr>
        <p:txBody>
          <a:bodyPr/>
          <a:lstStyle/>
          <a:p>
            <a:pPr algn="l"/>
            <a:r>
              <a:rPr lang="en-US" sz="2400" dirty="0">
                <a:latin typeface="Times New Roman" charset="0"/>
                <a:ea typeface="ＭＳ Ｐゴシック" charset="0"/>
                <a:cs typeface="Times New Roman" charset="0"/>
              </a:rPr>
              <a:t>Fig. 4.13</a:t>
            </a:r>
          </a:p>
        </p:txBody>
      </p:sp>
      <p:sp>
        <p:nvSpPr>
          <p:cNvPr id="66562" name="TextBox 7"/>
          <p:cNvSpPr txBox="1">
            <a:spLocks noChangeArrowheads="1"/>
          </p:cNvSpPr>
          <p:nvPr/>
        </p:nvSpPr>
        <p:spPr bwMode="auto">
          <a:xfrm>
            <a:off x="0" y="11113"/>
            <a:ext cx="914400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Dynamic Vesicle Sizes</a:t>
            </a:r>
            <a:endParaRPr lang="en-US" sz="4800" baseline="30000">
              <a:latin typeface="Times New Roman" charset="0"/>
            </a:endParaRPr>
          </a:p>
        </p:txBody>
      </p:sp>
      <p:sp>
        <p:nvSpPr>
          <p:cNvPr id="5" name="Rectangle 4"/>
          <p:cNvSpPr/>
          <p:nvPr/>
        </p:nvSpPr>
        <p:spPr>
          <a:xfrm>
            <a:off x="3586574" y="6554371"/>
            <a:ext cx="5546968" cy="276999"/>
          </a:xfrm>
          <a:prstGeom prst="rect">
            <a:avLst/>
          </a:prstGeom>
        </p:spPr>
        <p:txBody>
          <a:bodyPr wrap="none">
            <a:spAutoFit/>
          </a:bodyPr>
          <a:lstStyle/>
          <a:p>
            <a:r>
              <a:rPr lang="en-US" sz="1200" dirty="0">
                <a:solidFill>
                  <a:schemeClr val="bg1">
                    <a:lumMod val="65000"/>
                  </a:schemeClr>
                </a:solidFill>
              </a:rPr>
              <a:t>Copyright © 2015 by AM Campbell, LJ Heyer, CJ Paradise. All rights reserved. </a:t>
            </a:r>
          </a:p>
        </p:txBody>
      </p:sp>
      <p:sp>
        <p:nvSpPr>
          <p:cNvPr id="2" name="TextBox 1"/>
          <p:cNvSpPr txBox="1"/>
          <p:nvPr/>
        </p:nvSpPr>
        <p:spPr>
          <a:xfrm>
            <a:off x="6074123" y="6355541"/>
            <a:ext cx="2955707" cy="276999"/>
          </a:xfrm>
          <a:prstGeom prst="rect">
            <a:avLst/>
          </a:prstGeom>
          <a:noFill/>
        </p:spPr>
        <p:txBody>
          <a:bodyPr wrap="none" rtlCol="0">
            <a:spAutoFit/>
          </a:bodyPr>
          <a:lstStyle/>
          <a:p>
            <a:r>
              <a:rPr lang="en-US" sz="1200" dirty="0">
                <a:solidFill>
                  <a:srgbClr val="A6A6A6"/>
                </a:solidFill>
              </a:rPr>
              <a:t>modified from From </a:t>
            </a:r>
            <a:r>
              <a:rPr lang="en-US" sz="1200" dirty="0" err="1">
                <a:solidFill>
                  <a:srgbClr val="A6A6A6"/>
                </a:solidFill>
              </a:rPr>
              <a:t>Hanczyc</a:t>
            </a:r>
            <a:r>
              <a:rPr lang="en-US" sz="1200" dirty="0">
                <a:solidFill>
                  <a:srgbClr val="A6A6A6"/>
                </a:solidFill>
              </a:rPr>
              <a:t> </a:t>
            </a:r>
            <a:r>
              <a:rPr lang="en-US" sz="1200" i="1" dirty="0">
                <a:solidFill>
                  <a:srgbClr val="A6A6A6"/>
                </a:solidFill>
              </a:rPr>
              <a:t>et al.</a:t>
            </a:r>
            <a:r>
              <a:rPr lang="en-US" sz="1200" dirty="0">
                <a:solidFill>
                  <a:srgbClr val="A6A6A6"/>
                </a:solidFill>
              </a:rPr>
              <a:t>, 2003</a:t>
            </a:r>
          </a:p>
        </p:txBody>
      </p:sp>
      <p:pic>
        <p:nvPicPr>
          <p:cNvPr id="9" name="Picture 8" descr="Screen Shot 2014-08-25 at 10.12.5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668" y="1397675"/>
            <a:ext cx="7594600" cy="4330700"/>
          </a:xfrm>
          <a:prstGeom prst="rect">
            <a:avLst/>
          </a:prstGeom>
        </p:spPr>
      </p:pic>
      <p:sp>
        <p:nvSpPr>
          <p:cNvPr id="11" name="TextBox 5"/>
          <p:cNvSpPr txBox="1">
            <a:spLocks noChangeArrowheads="1"/>
          </p:cNvSpPr>
          <p:nvPr/>
        </p:nvSpPr>
        <p:spPr bwMode="auto">
          <a:xfrm>
            <a:off x="1649413" y="1068388"/>
            <a:ext cx="69818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dirty="0">
                <a:solidFill>
                  <a:srgbClr val="0000FF"/>
                </a:solidFill>
                <a:latin typeface="Times" charset="0"/>
                <a:cs typeface="Times" charset="0"/>
              </a:rPr>
              <a:t>five cycles of abiotic growth and division</a:t>
            </a:r>
          </a:p>
        </p:txBody>
      </p:sp>
    </p:spTree>
    <p:extLst>
      <p:ext uri="{BB962C8B-B14F-4D97-AF65-F5344CB8AC3E}">
        <p14:creationId xmlns:p14="http://schemas.microsoft.com/office/powerpoint/2010/main" val="39283162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5"/>
          <p:cNvSpPr>
            <a:spLocks noGrp="1"/>
          </p:cNvSpPr>
          <p:nvPr>
            <p:ph type="title"/>
          </p:nvPr>
        </p:nvSpPr>
        <p:spPr>
          <a:xfrm>
            <a:off x="0" y="6413168"/>
            <a:ext cx="1992313" cy="385762"/>
          </a:xfrm>
        </p:spPr>
        <p:txBody>
          <a:bodyPr/>
          <a:lstStyle/>
          <a:p>
            <a:pPr algn="l"/>
            <a:r>
              <a:rPr lang="en-US" sz="2400" dirty="0">
                <a:latin typeface="Times New Roman" charset="0"/>
                <a:ea typeface="ＭＳ Ｐゴシック" charset="0"/>
                <a:cs typeface="Times New Roman" charset="0"/>
              </a:rPr>
              <a:t>IQ #13</a:t>
            </a:r>
          </a:p>
        </p:txBody>
      </p:sp>
      <p:sp>
        <p:nvSpPr>
          <p:cNvPr id="101378" name="TextBox 7"/>
          <p:cNvSpPr txBox="1">
            <a:spLocks noChangeArrowheads="1"/>
          </p:cNvSpPr>
          <p:nvPr/>
        </p:nvSpPr>
        <p:spPr bwMode="auto">
          <a:xfrm>
            <a:off x="0" y="11113"/>
            <a:ext cx="914400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Dynamic Vesicle Sizes</a:t>
            </a:r>
            <a:endParaRPr lang="en-US" sz="4800" baseline="30000">
              <a:latin typeface="Times New Roman" charset="0"/>
            </a:endParaRPr>
          </a:p>
        </p:txBody>
      </p:sp>
      <p:pic>
        <p:nvPicPr>
          <p:cNvPr id="2" name="Picture 1" descr="Screen Shot 2013-08-12 at 9.25.4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2266"/>
            <a:ext cx="9144000" cy="2991556"/>
          </a:xfrm>
          <a:prstGeom prst="rect">
            <a:avLst/>
          </a:prstGeom>
        </p:spPr>
      </p:pic>
      <p:pic>
        <p:nvPicPr>
          <p:cNvPr id="3" name="Picture 2" descr="Screen Shot 2014-08-17 at 9.32.32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2286" y="4254755"/>
            <a:ext cx="3530600" cy="2158413"/>
          </a:xfrm>
          <a:prstGeom prst="rect">
            <a:avLst/>
          </a:prstGeom>
        </p:spPr>
      </p:pic>
      <p:sp>
        <p:nvSpPr>
          <p:cNvPr id="6" name="Rectangle 5"/>
          <p:cNvSpPr/>
          <p:nvPr/>
        </p:nvSpPr>
        <p:spPr>
          <a:xfrm>
            <a:off x="3586574" y="6554371"/>
            <a:ext cx="5546968" cy="276999"/>
          </a:xfrm>
          <a:prstGeom prst="rect">
            <a:avLst/>
          </a:prstGeom>
        </p:spPr>
        <p:txBody>
          <a:bodyPr wrap="none">
            <a:spAutoFit/>
          </a:bodyPr>
          <a:lstStyle/>
          <a:p>
            <a:r>
              <a:rPr lang="en-US" sz="1200" dirty="0">
                <a:solidFill>
                  <a:schemeClr val="bg1">
                    <a:lumMod val="65000"/>
                  </a:schemeClr>
                </a:solidFill>
              </a:rPr>
              <a:t>Copyright © 2015 by AM Campbell, LJ Heyer, CJ Paradise. All rights reserved. </a:t>
            </a:r>
          </a:p>
        </p:txBody>
      </p:sp>
      <p:sp>
        <p:nvSpPr>
          <p:cNvPr id="8" name="TextBox 7"/>
          <p:cNvSpPr txBox="1"/>
          <p:nvPr/>
        </p:nvSpPr>
        <p:spPr>
          <a:xfrm>
            <a:off x="6074123" y="6355541"/>
            <a:ext cx="2955707" cy="276999"/>
          </a:xfrm>
          <a:prstGeom prst="rect">
            <a:avLst/>
          </a:prstGeom>
          <a:noFill/>
        </p:spPr>
        <p:txBody>
          <a:bodyPr wrap="none" rtlCol="0">
            <a:spAutoFit/>
          </a:bodyPr>
          <a:lstStyle/>
          <a:p>
            <a:r>
              <a:rPr lang="en-US" sz="1200" dirty="0">
                <a:solidFill>
                  <a:srgbClr val="A6A6A6"/>
                </a:solidFill>
              </a:rPr>
              <a:t>modified from From </a:t>
            </a:r>
            <a:r>
              <a:rPr lang="en-US" sz="1200" dirty="0" err="1">
                <a:solidFill>
                  <a:srgbClr val="A6A6A6"/>
                </a:solidFill>
              </a:rPr>
              <a:t>Hanczyc</a:t>
            </a:r>
            <a:r>
              <a:rPr lang="en-US" sz="1200" dirty="0">
                <a:solidFill>
                  <a:srgbClr val="A6A6A6"/>
                </a:solidFill>
              </a:rPr>
              <a:t> </a:t>
            </a:r>
            <a:r>
              <a:rPr lang="en-US" sz="1200" i="1" dirty="0">
                <a:solidFill>
                  <a:srgbClr val="A6A6A6"/>
                </a:solidFill>
              </a:rPr>
              <a:t>et al.</a:t>
            </a:r>
            <a:r>
              <a:rPr lang="en-US" sz="1200" dirty="0">
                <a:solidFill>
                  <a:srgbClr val="A6A6A6"/>
                </a:solidFill>
              </a:rPr>
              <a:t>, 2003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1"/>
          <p:cNvSpPr txBox="1">
            <a:spLocks noChangeArrowheads="1"/>
          </p:cNvSpPr>
          <p:nvPr/>
        </p:nvSpPr>
        <p:spPr bwMode="auto">
          <a:xfrm>
            <a:off x="0" y="46038"/>
            <a:ext cx="914400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dirty="0">
                <a:latin typeface="Times New Roman" charset="0"/>
              </a:rPr>
              <a:t>Naturally Occurring Lipid</a:t>
            </a:r>
          </a:p>
        </p:txBody>
      </p:sp>
      <p:sp>
        <p:nvSpPr>
          <p:cNvPr id="15362" name="Title 4"/>
          <p:cNvSpPr>
            <a:spLocks noGrp="1"/>
          </p:cNvSpPr>
          <p:nvPr>
            <p:ph type="title"/>
          </p:nvPr>
        </p:nvSpPr>
        <p:spPr>
          <a:xfrm>
            <a:off x="0" y="6256338"/>
            <a:ext cx="1584325" cy="601662"/>
          </a:xfrm>
        </p:spPr>
        <p:txBody>
          <a:bodyPr/>
          <a:lstStyle/>
          <a:p>
            <a:pPr algn="l"/>
            <a:r>
              <a:rPr lang="en-US" sz="2400" dirty="0">
                <a:latin typeface="Times New Roman" charset="0"/>
                <a:ea typeface="ＭＳ Ｐゴシック" charset="0"/>
                <a:cs typeface="Times New Roman" charset="0"/>
              </a:rPr>
              <a:t>Fig. 4.11</a:t>
            </a:r>
          </a:p>
        </p:txBody>
      </p:sp>
      <p:sp>
        <p:nvSpPr>
          <p:cNvPr id="9" name="Rectangle 8"/>
          <p:cNvSpPr/>
          <p:nvPr/>
        </p:nvSpPr>
        <p:spPr>
          <a:xfrm>
            <a:off x="4724400" y="2057400"/>
            <a:ext cx="992188" cy="30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5257800" y="2286000"/>
            <a:ext cx="395288" cy="30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6"/>
          <p:cNvSpPr/>
          <p:nvPr/>
        </p:nvSpPr>
        <p:spPr>
          <a:xfrm>
            <a:off x="3586574" y="6554371"/>
            <a:ext cx="5546968" cy="276999"/>
          </a:xfrm>
          <a:prstGeom prst="rect">
            <a:avLst/>
          </a:prstGeom>
        </p:spPr>
        <p:txBody>
          <a:bodyPr wrap="none">
            <a:spAutoFit/>
          </a:bodyPr>
          <a:lstStyle/>
          <a:p>
            <a:r>
              <a:rPr lang="en-US" sz="1200" dirty="0">
                <a:solidFill>
                  <a:schemeClr val="bg1">
                    <a:lumMod val="65000"/>
                  </a:schemeClr>
                </a:solidFill>
              </a:rPr>
              <a:t>Copyright © 2015 by AM Campbell, LJ Heyer, CJ Paradise. All rights reserved. </a:t>
            </a:r>
          </a:p>
        </p:txBody>
      </p:sp>
      <p:sp>
        <p:nvSpPr>
          <p:cNvPr id="2" name="TextBox 1"/>
          <p:cNvSpPr txBox="1"/>
          <p:nvPr/>
        </p:nvSpPr>
        <p:spPr>
          <a:xfrm>
            <a:off x="5888947" y="6295515"/>
            <a:ext cx="3178124" cy="276999"/>
          </a:xfrm>
          <a:prstGeom prst="rect">
            <a:avLst/>
          </a:prstGeom>
          <a:noFill/>
        </p:spPr>
        <p:txBody>
          <a:bodyPr wrap="none" rtlCol="0">
            <a:spAutoFit/>
          </a:bodyPr>
          <a:lstStyle/>
          <a:p>
            <a:r>
              <a:rPr lang="pl-PL" sz="1200" dirty="0">
                <a:solidFill>
                  <a:srgbClr val="A6A6A6"/>
                </a:solidFill>
              </a:rPr>
              <a:t>C, D, E. </a:t>
            </a:r>
            <a:r>
              <a:rPr lang="pl-PL" sz="1200" dirty="0" err="1">
                <a:solidFill>
                  <a:srgbClr val="A6A6A6"/>
                </a:solidFill>
              </a:rPr>
              <a:t>modified</a:t>
            </a:r>
            <a:r>
              <a:rPr lang="pl-PL" sz="1200" dirty="0">
                <a:solidFill>
                  <a:srgbClr val="A6A6A6"/>
                </a:solidFill>
              </a:rPr>
              <a:t> from </a:t>
            </a:r>
            <a:r>
              <a:rPr lang="pl-PL" sz="1200" dirty="0" err="1">
                <a:solidFill>
                  <a:srgbClr val="A6A6A6"/>
                </a:solidFill>
              </a:rPr>
              <a:t>Hanczyc</a:t>
            </a:r>
            <a:r>
              <a:rPr lang="pl-PL" sz="1200" dirty="0">
                <a:solidFill>
                  <a:srgbClr val="A6A6A6"/>
                </a:solidFill>
              </a:rPr>
              <a:t> </a:t>
            </a:r>
            <a:r>
              <a:rPr lang="pl-PL" sz="1200" i="1" dirty="0">
                <a:solidFill>
                  <a:srgbClr val="A6A6A6"/>
                </a:solidFill>
              </a:rPr>
              <a:t>et al.</a:t>
            </a:r>
            <a:r>
              <a:rPr lang="pl-PL" sz="1200" dirty="0">
                <a:solidFill>
                  <a:srgbClr val="A6A6A6"/>
                </a:solidFill>
              </a:rPr>
              <a:t>, 2003.</a:t>
            </a:r>
            <a:endParaRPr lang="en-US" sz="1200" dirty="0">
              <a:solidFill>
                <a:srgbClr val="A6A6A6"/>
              </a:solidFill>
            </a:endParaRPr>
          </a:p>
        </p:txBody>
      </p:sp>
      <p:pic>
        <p:nvPicPr>
          <p:cNvPr id="3" name="Picture 2" descr="Screen Shot 2014-08-25 at 9.25.1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8900" y="1545441"/>
            <a:ext cx="6731000" cy="3496623"/>
          </a:xfrm>
          <a:prstGeom prst="rect">
            <a:avLst/>
          </a:prstGeom>
        </p:spPr>
      </p:pic>
      <p:sp>
        <p:nvSpPr>
          <p:cNvPr id="11" name="TextBox 8"/>
          <p:cNvSpPr txBox="1">
            <a:spLocks noChangeArrowheads="1"/>
          </p:cNvSpPr>
          <p:nvPr/>
        </p:nvSpPr>
        <p:spPr bwMode="auto">
          <a:xfrm>
            <a:off x="5018997" y="4811876"/>
            <a:ext cx="17399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solidFill>
                  <a:srgbClr val="FF0000"/>
                </a:solidFill>
                <a:latin typeface="Times" charset="0"/>
                <a:cs typeface="Times" charset="0"/>
              </a:rPr>
              <a:t>hydrophobic</a:t>
            </a:r>
          </a:p>
        </p:txBody>
      </p:sp>
      <p:cxnSp>
        <p:nvCxnSpPr>
          <p:cNvPr id="13" name="Straight Arrow Connector 12"/>
          <p:cNvCxnSpPr/>
          <p:nvPr/>
        </p:nvCxnSpPr>
        <p:spPr>
          <a:xfrm flipV="1">
            <a:off x="2735263" y="4689475"/>
            <a:ext cx="5354637" cy="22226"/>
          </a:xfrm>
          <a:prstGeom prst="straightConnector1">
            <a:avLst/>
          </a:prstGeom>
          <a:ln w="38100" cap="flat" cmpd="sng" algn="ctr">
            <a:solidFill>
              <a:srgbClr val="FF0000"/>
            </a:solidFill>
            <a:prstDash val="solid"/>
            <a:round/>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4" name="TextBox 11"/>
          <p:cNvSpPr txBox="1">
            <a:spLocks noChangeArrowheads="1"/>
          </p:cNvSpPr>
          <p:nvPr/>
        </p:nvSpPr>
        <p:spPr bwMode="auto">
          <a:xfrm>
            <a:off x="1065213" y="2586038"/>
            <a:ext cx="16033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solidFill>
                  <a:srgbClr val="0000FF"/>
                </a:solidFill>
                <a:latin typeface="Times" charset="0"/>
                <a:cs typeface="Times" charset="0"/>
              </a:rPr>
              <a:t>hydrophilic</a:t>
            </a:r>
          </a:p>
        </p:txBody>
      </p:sp>
      <p:cxnSp>
        <p:nvCxnSpPr>
          <p:cNvPr id="15" name="Straight Arrow Connector 14"/>
          <p:cNvCxnSpPr/>
          <p:nvPr/>
        </p:nvCxnSpPr>
        <p:spPr>
          <a:xfrm>
            <a:off x="1454150" y="3197225"/>
            <a:ext cx="831850" cy="0"/>
          </a:xfrm>
          <a:prstGeom prst="straightConnector1">
            <a:avLst/>
          </a:prstGeom>
          <a:ln w="38100" cap="flat" cmpd="sng" algn="ctr">
            <a:solidFill>
              <a:srgbClr val="0000FF"/>
            </a:solidFill>
            <a:prstDash val="solid"/>
            <a:round/>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6" name="TextBox 16"/>
          <p:cNvSpPr txBox="1">
            <a:spLocks noChangeArrowheads="1"/>
          </p:cNvSpPr>
          <p:nvPr/>
        </p:nvSpPr>
        <p:spPr bwMode="auto">
          <a:xfrm>
            <a:off x="2735263" y="1465263"/>
            <a:ext cx="3749675" cy="5683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100" dirty="0" err="1">
                <a:latin typeface="Times" charset="0"/>
                <a:cs typeface="Times" charset="0"/>
              </a:rPr>
              <a:t>myristoleate</a:t>
            </a:r>
            <a:r>
              <a:rPr lang="en-US" sz="3100" dirty="0">
                <a:latin typeface="Times" charset="0"/>
                <a:cs typeface="Times" charset="0"/>
              </a:rPr>
              <a:t> fatty acid</a:t>
            </a:r>
          </a:p>
        </p:txBody>
      </p:sp>
    </p:spTree>
    <p:extLst>
      <p:ext uri="{BB962C8B-B14F-4D97-AF65-F5344CB8AC3E}">
        <p14:creationId xmlns:p14="http://schemas.microsoft.com/office/powerpoint/2010/main" val="32122519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5"/>
          <p:cNvSpPr>
            <a:spLocks noGrp="1"/>
          </p:cNvSpPr>
          <p:nvPr>
            <p:ph type="title"/>
          </p:nvPr>
        </p:nvSpPr>
        <p:spPr>
          <a:xfrm>
            <a:off x="0" y="6413168"/>
            <a:ext cx="1992313" cy="385762"/>
          </a:xfrm>
        </p:spPr>
        <p:txBody>
          <a:bodyPr/>
          <a:lstStyle/>
          <a:p>
            <a:pPr algn="l"/>
            <a:r>
              <a:rPr lang="en-US" sz="2400" dirty="0">
                <a:latin typeface="Times New Roman" charset="0"/>
                <a:ea typeface="ＭＳ Ｐゴシック" charset="0"/>
                <a:cs typeface="Times New Roman" charset="0"/>
              </a:rPr>
              <a:t>IQ #13</a:t>
            </a:r>
          </a:p>
        </p:txBody>
      </p:sp>
      <p:sp>
        <p:nvSpPr>
          <p:cNvPr id="101378" name="TextBox 7"/>
          <p:cNvSpPr txBox="1">
            <a:spLocks noChangeArrowheads="1"/>
          </p:cNvSpPr>
          <p:nvPr/>
        </p:nvSpPr>
        <p:spPr bwMode="auto">
          <a:xfrm>
            <a:off x="0" y="11113"/>
            <a:ext cx="914400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dirty="0">
                <a:latin typeface="Times New Roman" charset="0"/>
              </a:rPr>
              <a:t>Width Increases</a:t>
            </a:r>
            <a:endParaRPr lang="en-US" sz="4800" baseline="30000" dirty="0">
              <a:latin typeface="Times New Roman" charset="0"/>
            </a:endParaRPr>
          </a:p>
        </p:txBody>
      </p:sp>
      <p:pic>
        <p:nvPicPr>
          <p:cNvPr id="2" name="Picture 1" descr="Screen Shot 2013-08-12 at 9.25.4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2266"/>
            <a:ext cx="9144000" cy="2991556"/>
          </a:xfrm>
          <a:prstGeom prst="rect">
            <a:avLst/>
          </a:prstGeom>
        </p:spPr>
      </p:pic>
      <p:pic>
        <p:nvPicPr>
          <p:cNvPr id="3" name="Picture 2" descr="Screen Shot 2014-08-17 at 9.32.32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2286" y="4254755"/>
            <a:ext cx="3530600" cy="2158413"/>
          </a:xfrm>
          <a:prstGeom prst="rect">
            <a:avLst/>
          </a:prstGeom>
        </p:spPr>
      </p:pic>
      <p:sp>
        <p:nvSpPr>
          <p:cNvPr id="6" name="Rectangle 5"/>
          <p:cNvSpPr/>
          <p:nvPr/>
        </p:nvSpPr>
        <p:spPr>
          <a:xfrm>
            <a:off x="3586574" y="6554371"/>
            <a:ext cx="5546968" cy="276999"/>
          </a:xfrm>
          <a:prstGeom prst="rect">
            <a:avLst/>
          </a:prstGeom>
        </p:spPr>
        <p:txBody>
          <a:bodyPr wrap="none">
            <a:spAutoFit/>
          </a:bodyPr>
          <a:lstStyle/>
          <a:p>
            <a:r>
              <a:rPr lang="en-US" sz="1200" dirty="0">
                <a:solidFill>
                  <a:schemeClr val="bg1">
                    <a:lumMod val="65000"/>
                  </a:schemeClr>
                </a:solidFill>
              </a:rPr>
              <a:t>Copyright © 2015 by AM Campbell, LJ Heyer, CJ Paradise. All rights reserved. </a:t>
            </a:r>
          </a:p>
        </p:txBody>
      </p:sp>
      <p:sp>
        <p:nvSpPr>
          <p:cNvPr id="8" name="TextBox 7"/>
          <p:cNvSpPr txBox="1"/>
          <p:nvPr/>
        </p:nvSpPr>
        <p:spPr>
          <a:xfrm>
            <a:off x="6074123" y="6355541"/>
            <a:ext cx="2955707" cy="276999"/>
          </a:xfrm>
          <a:prstGeom prst="rect">
            <a:avLst/>
          </a:prstGeom>
          <a:noFill/>
        </p:spPr>
        <p:txBody>
          <a:bodyPr wrap="none" rtlCol="0">
            <a:spAutoFit/>
          </a:bodyPr>
          <a:lstStyle/>
          <a:p>
            <a:r>
              <a:rPr lang="en-US" sz="1200" dirty="0">
                <a:solidFill>
                  <a:srgbClr val="A6A6A6"/>
                </a:solidFill>
              </a:rPr>
              <a:t>modified from From </a:t>
            </a:r>
            <a:r>
              <a:rPr lang="en-US" sz="1200" dirty="0" err="1">
                <a:solidFill>
                  <a:srgbClr val="A6A6A6"/>
                </a:solidFill>
              </a:rPr>
              <a:t>Hanczyc</a:t>
            </a:r>
            <a:r>
              <a:rPr lang="en-US" sz="1200" dirty="0">
                <a:solidFill>
                  <a:srgbClr val="A6A6A6"/>
                </a:solidFill>
              </a:rPr>
              <a:t> </a:t>
            </a:r>
            <a:r>
              <a:rPr lang="en-US" sz="1200" i="1" dirty="0">
                <a:solidFill>
                  <a:srgbClr val="A6A6A6"/>
                </a:solidFill>
              </a:rPr>
              <a:t>et al.</a:t>
            </a:r>
            <a:r>
              <a:rPr lang="en-US" sz="1200" dirty="0">
                <a:solidFill>
                  <a:srgbClr val="A6A6A6"/>
                </a:solidFill>
              </a:rPr>
              <a:t>, 2003</a:t>
            </a:r>
          </a:p>
        </p:txBody>
      </p:sp>
      <p:sp>
        <p:nvSpPr>
          <p:cNvPr id="4" name="TextBox 3"/>
          <p:cNvSpPr txBox="1"/>
          <p:nvPr/>
        </p:nvSpPr>
        <p:spPr>
          <a:xfrm>
            <a:off x="2038252" y="1976614"/>
            <a:ext cx="641121" cy="584776"/>
          </a:xfrm>
          <a:prstGeom prst="rect">
            <a:avLst/>
          </a:prstGeom>
          <a:noFill/>
        </p:spPr>
        <p:txBody>
          <a:bodyPr wrap="none" rtlCol="0">
            <a:spAutoFit/>
          </a:bodyPr>
          <a:lstStyle/>
          <a:p>
            <a:r>
              <a:rPr lang="en-US" sz="3200" dirty="0"/>
              <a:t>45</a:t>
            </a:r>
          </a:p>
        </p:txBody>
      </p:sp>
      <p:sp>
        <p:nvSpPr>
          <p:cNvPr id="9" name="TextBox 8"/>
          <p:cNvSpPr txBox="1"/>
          <p:nvPr/>
        </p:nvSpPr>
        <p:spPr>
          <a:xfrm>
            <a:off x="2038252" y="2713790"/>
            <a:ext cx="641121" cy="584776"/>
          </a:xfrm>
          <a:prstGeom prst="rect">
            <a:avLst/>
          </a:prstGeom>
          <a:noFill/>
        </p:spPr>
        <p:txBody>
          <a:bodyPr wrap="none" rtlCol="0">
            <a:spAutoFit/>
          </a:bodyPr>
          <a:lstStyle/>
          <a:p>
            <a:r>
              <a:rPr lang="en-US" sz="3200" dirty="0"/>
              <a:t>62</a:t>
            </a:r>
          </a:p>
        </p:txBody>
      </p:sp>
      <p:sp>
        <p:nvSpPr>
          <p:cNvPr id="10" name="TextBox 9"/>
          <p:cNvSpPr txBox="1"/>
          <p:nvPr/>
        </p:nvSpPr>
        <p:spPr>
          <a:xfrm>
            <a:off x="1915336" y="3450966"/>
            <a:ext cx="1006005" cy="584776"/>
          </a:xfrm>
          <a:prstGeom prst="rect">
            <a:avLst/>
          </a:prstGeom>
          <a:noFill/>
        </p:spPr>
        <p:txBody>
          <a:bodyPr wrap="none" rtlCol="0">
            <a:spAutoFit/>
          </a:bodyPr>
          <a:lstStyle/>
          <a:p>
            <a:r>
              <a:rPr lang="en-US" sz="3200" dirty="0"/>
              <a:t>38%</a:t>
            </a:r>
          </a:p>
        </p:txBody>
      </p:sp>
    </p:spTree>
    <p:extLst>
      <p:ext uri="{BB962C8B-B14F-4D97-AF65-F5344CB8AC3E}">
        <p14:creationId xmlns:p14="http://schemas.microsoft.com/office/powerpoint/2010/main" val="34692838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5"/>
          <p:cNvSpPr>
            <a:spLocks noGrp="1"/>
          </p:cNvSpPr>
          <p:nvPr>
            <p:ph type="title"/>
          </p:nvPr>
        </p:nvSpPr>
        <p:spPr>
          <a:xfrm>
            <a:off x="0" y="6413168"/>
            <a:ext cx="1992313" cy="385762"/>
          </a:xfrm>
        </p:spPr>
        <p:txBody>
          <a:bodyPr/>
          <a:lstStyle/>
          <a:p>
            <a:pPr algn="l"/>
            <a:r>
              <a:rPr lang="en-US" sz="2400" dirty="0">
                <a:latin typeface="Times New Roman" charset="0"/>
                <a:ea typeface="ＭＳ Ｐゴシック" charset="0"/>
                <a:cs typeface="Times New Roman" charset="0"/>
              </a:rPr>
              <a:t>IQ #13</a:t>
            </a:r>
          </a:p>
        </p:txBody>
      </p:sp>
      <p:sp>
        <p:nvSpPr>
          <p:cNvPr id="101378" name="TextBox 7"/>
          <p:cNvSpPr txBox="1">
            <a:spLocks noChangeArrowheads="1"/>
          </p:cNvSpPr>
          <p:nvPr/>
        </p:nvSpPr>
        <p:spPr bwMode="auto">
          <a:xfrm>
            <a:off x="0" y="11113"/>
            <a:ext cx="914400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dirty="0">
                <a:latin typeface="Times New Roman" charset="0"/>
              </a:rPr>
              <a:t>Surface Area Doubles</a:t>
            </a:r>
            <a:endParaRPr lang="en-US" sz="4800" baseline="30000" dirty="0">
              <a:latin typeface="Times New Roman" charset="0"/>
            </a:endParaRPr>
          </a:p>
        </p:txBody>
      </p:sp>
      <p:pic>
        <p:nvPicPr>
          <p:cNvPr id="2" name="Picture 1" descr="Screen Shot 2013-08-12 at 9.25.4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2266"/>
            <a:ext cx="9144000" cy="2991556"/>
          </a:xfrm>
          <a:prstGeom prst="rect">
            <a:avLst/>
          </a:prstGeom>
        </p:spPr>
      </p:pic>
      <p:pic>
        <p:nvPicPr>
          <p:cNvPr id="3" name="Picture 2" descr="Screen Shot 2014-08-17 at 9.32.32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2286" y="4254755"/>
            <a:ext cx="3530600" cy="2158413"/>
          </a:xfrm>
          <a:prstGeom prst="rect">
            <a:avLst/>
          </a:prstGeom>
        </p:spPr>
      </p:pic>
      <p:sp>
        <p:nvSpPr>
          <p:cNvPr id="6" name="Rectangle 5"/>
          <p:cNvSpPr/>
          <p:nvPr/>
        </p:nvSpPr>
        <p:spPr>
          <a:xfrm>
            <a:off x="3586574" y="6554371"/>
            <a:ext cx="5546968" cy="276999"/>
          </a:xfrm>
          <a:prstGeom prst="rect">
            <a:avLst/>
          </a:prstGeom>
        </p:spPr>
        <p:txBody>
          <a:bodyPr wrap="none">
            <a:spAutoFit/>
          </a:bodyPr>
          <a:lstStyle/>
          <a:p>
            <a:r>
              <a:rPr lang="en-US" sz="1200" dirty="0">
                <a:solidFill>
                  <a:schemeClr val="bg1">
                    <a:lumMod val="65000"/>
                  </a:schemeClr>
                </a:solidFill>
              </a:rPr>
              <a:t>Copyright © 2015 by AM Campbell, LJ Heyer, CJ Paradise. All rights reserved. </a:t>
            </a:r>
          </a:p>
        </p:txBody>
      </p:sp>
      <p:sp>
        <p:nvSpPr>
          <p:cNvPr id="8" name="TextBox 7"/>
          <p:cNvSpPr txBox="1"/>
          <p:nvPr/>
        </p:nvSpPr>
        <p:spPr>
          <a:xfrm>
            <a:off x="6074123" y="6355541"/>
            <a:ext cx="2955707" cy="276999"/>
          </a:xfrm>
          <a:prstGeom prst="rect">
            <a:avLst/>
          </a:prstGeom>
          <a:noFill/>
        </p:spPr>
        <p:txBody>
          <a:bodyPr wrap="none" rtlCol="0">
            <a:spAutoFit/>
          </a:bodyPr>
          <a:lstStyle/>
          <a:p>
            <a:r>
              <a:rPr lang="en-US" sz="1200" dirty="0">
                <a:solidFill>
                  <a:srgbClr val="A6A6A6"/>
                </a:solidFill>
              </a:rPr>
              <a:t>modified from From </a:t>
            </a:r>
            <a:r>
              <a:rPr lang="en-US" sz="1200" dirty="0" err="1">
                <a:solidFill>
                  <a:srgbClr val="A6A6A6"/>
                </a:solidFill>
              </a:rPr>
              <a:t>Hanczyc</a:t>
            </a:r>
            <a:r>
              <a:rPr lang="en-US" sz="1200" dirty="0">
                <a:solidFill>
                  <a:srgbClr val="A6A6A6"/>
                </a:solidFill>
              </a:rPr>
              <a:t> </a:t>
            </a:r>
            <a:r>
              <a:rPr lang="en-US" sz="1200" i="1" dirty="0">
                <a:solidFill>
                  <a:srgbClr val="A6A6A6"/>
                </a:solidFill>
              </a:rPr>
              <a:t>et al.</a:t>
            </a:r>
            <a:r>
              <a:rPr lang="en-US" sz="1200" dirty="0">
                <a:solidFill>
                  <a:srgbClr val="A6A6A6"/>
                </a:solidFill>
              </a:rPr>
              <a:t>, 2003</a:t>
            </a:r>
          </a:p>
        </p:txBody>
      </p:sp>
      <p:sp>
        <p:nvSpPr>
          <p:cNvPr id="4" name="TextBox 3"/>
          <p:cNvSpPr txBox="1"/>
          <p:nvPr/>
        </p:nvSpPr>
        <p:spPr>
          <a:xfrm>
            <a:off x="2038252" y="1976614"/>
            <a:ext cx="641121" cy="584776"/>
          </a:xfrm>
          <a:prstGeom prst="rect">
            <a:avLst/>
          </a:prstGeom>
          <a:noFill/>
        </p:spPr>
        <p:txBody>
          <a:bodyPr wrap="none" rtlCol="0">
            <a:spAutoFit/>
          </a:bodyPr>
          <a:lstStyle/>
          <a:p>
            <a:r>
              <a:rPr lang="en-US" sz="3200" dirty="0"/>
              <a:t>45</a:t>
            </a:r>
          </a:p>
        </p:txBody>
      </p:sp>
      <p:sp>
        <p:nvSpPr>
          <p:cNvPr id="9" name="TextBox 8"/>
          <p:cNvSpPr txBox="1"/>
          <p:nvPr/>
        </p:nvSpPr>
        <p:spPr>
          <a:xfrm>
            <a:off x="2038252" y="2713790"/>
            <a:ext cx="641121" cy="584776"/>
          </a:xfrm>
          <a:prstGeom prst="rect">
            <a:avLst/>
          </a:prstGeom>
          <a:noFill/>
        </p:spPr>
        <p:txBody>
          <a:bodyPr wrap="none" rtlCol="0">
            <a:spAutoFit/>
          </a:bodyPr>
          <a:lstStyle/>
          <a:p>
            <a:r>
              <a:rPr lang="en-US" sz="3200" dirty="0"/>
              <a:t>62</a:t>
            </a:r>
          </a:p>
        </p:txBody>
      </p:sp>
      <p:sp>
        <p:nvSpPr>
          <p:cNvPr id="10" name="TextBox 9"/>
          <p:cNvSpPr txBox="1"/>
          <p:nvPr/>
        </p:nvSpPr>
        <p:spPr>
          <a:xfrm>
            <a:off x="1771934" y="3450966"/>
            <a:ext cx="1245653" cy="584776"/>
          </a:xfrm>
          <a:prstGeom prst="rect">
            <a:avLst/>
          </a:prstGeom>
          <a:noFill/>
        </p:spPr>
        <p:txBody>
          <a:bodyPr wrap="none" rtlCol="0">
            <a:spAutoFit/>
          </a:bodyPr>
          <a:lstStyle/>
          <a:p>
            <a:r>
              <a:rPr lang="en-US" sz="3200" dirty="0"/>
              <a:t>+38%</a:t>
            </a:r>
          </a:p>
        </p:txBody>
      </p:sp>
      <p:sp>
        <p:nvSpPr>
          <p:cNvPr id="5" name="TextBox 4"/>
          <p:cNvSpPr txBox="1"/>
          <p:nvPr/>
        </p:nvSpPr>
        <p:spPr>
          <a:xfrm>
            <a:off x="3267361" y="2017582"/>
            <a:ext cx="1439817" cy="584776"/>
          </a:xfrm>
          <a:prstGeom prst="rect">
            <a:avLst/>
          </a:prstGeom>
          <a:noFill/>
        </p:spPr>
        <p:txBody>
          <a:bodyPr wrap="none" rtlCol="0">
            <a:spAutoFit/>
          </a:bodyPr>
          <a:lstStyle/>
          <a:p>
            <a:r>
              <a:rPr lang="en-US" sz="3200" dirty="0"/>
              <a:t>25,400</a:t>
            </a:r>
          </a:p>
        </p:txBody>
      </p:sp>
      <p:sp>
        <p:nvSpPr>
          <p:cNvPr id="12" name="TextBox 11"/>
          <p:cNvSpPr txBox="1"/>
          <p:nvPr/>
        </p:nvSpPr>
        <p:spPr>
          <a:xfrm>
            <a:off x="3267361" y="2744297"/>
            <a:ext cx="1439817" cy="584776"/>
          </a:xfrm>
          <a:prstGeom prst="rect">
            <a:avLst/>
          </a:prstGeom>
          <a:noFill/>
        </p:spPr>
        <p:txBody>
          <a:bodyPr wrap="none" rtlCol="0">
            <a:spAutoFit/>
          </a:bodyPr>
          <a:lstStyle/>
          <a:p>
            <a:r>
              <a:rPr lang="en-US" sz="3200" dirty="0"/>
              <a:t>48,300</a:t>
            </a:r>
          </a:p>
        </p:txBody>
      </p:sp>
      <p:sp>
        <p:nvSpPr>
          <p:cNvPr id="13" name="TextBox 12"/>
          <p:cNvSpPr txBox="1"/>
          <p:nvPr/>
        </p:nvSpPr>
        <p:spPr>
          <a:xfrm>
            <a:off x="3348043" y="3476868"/>
            <a:ext cx="1245653" cy="584776"/>
          </a:xfrm>
          <a:prstGeom prst="rect">
            <a:avLst/>
          </a:prstGeom>
          <a:noFill/>
        </p:spPr>
        <p:txBody>
          <a:bodyPr wrap="none" rtlCol="0">
            <a:spAutoFit/>
          </a:bodyPr>
          <a:lstStyle/>
          <a:p>
            <a:r>
              <a:rPr lang="en-US" sz="3200" dirty="0"/>
              <a:t>+90%</a:t>
            </a:r>
          </a:p>
        </p:txBody>
      </p:sp>
    </p:spTree>
    <p:extLst>
      <p:ext uri="{BB962C8B-B14F-4D97-AF65-F5344CB8AC3E}">
        <p14:creationId xmlns:p14="http://schemas.microsoft.com/office/powerpoint/2010/main" val="20101209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5"/>
          <p:cNvSpPr>
            <a:spLocks noGrp="1"/>
          </p:cNvSpPr>
          <p:nvPr>
            <p:ph type="title"/>
          </p:nvPr>
        </p:nvSpPr>
        <p:spPr>
          <a:xfrm>
            <a:off x="0" y="6413168"/>
            <a:ext cx="1992313" cy="385762"/>
          </a:xfrm>
        </p:spPr>
        <p:txBody>
          <a:bodyPr/>
          <a:lstStyle/>
          <a:p>
            <a:pPr algn="l"/>
            <a:r>
              <a:rPr lang="en-US" sz="2400" dirty="0">
                <a:latin typeface="Times New Roman" charset="0"/>
                <a:ea typeface="ＭＳ Ｐゴシック" charset="0"/>
                <a:cs typeface="Times New Roman" charset="0"/>
              </a:rPr>
              <a:t>IQ #13</a:t>
            </a:r>
          </a:p>
        </p:txBody>
      </p:sp>
      <p:sp>
        <p:nvSpPr>
          <p:cNvPr id="101378" name="TextBox 7"/>
          <p:cNvSpPr txBox="1">
            <a:spLocks noChangeArrowheads="1"/>
          </p:cNvSpPr>
          <p:nvPr/>
        </p:nvSpPr>
        <p:spPr bwMode="auto">
          <a:xfrm>
            <a:off x="0" y="11113"/>
            <a:ext cx="914400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dirty="0">
                <a:latin typeface="Times New Roman" charset="0"/>
              </a:rPr>
              <a:t>Volume More Than Doubles</a:t>
            </a:r>
            <a:endParaRPr lang="en-US" sz="4800" baseline="30000" dirty="0">
              <a:latin typeface="Times New Roman" charset="0"/>
            </a:endParaRPr>
          </a:p>
        </p:txBody>
      </p:sp>
      <p:pic>
        <p:nvPicPr>
          <p:cNvPr id="2" name="Picture 1" descr="Screen Shot 2013-08-12 at 9.25.4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2266"/>
            <a:ext cx="9144000" cy="2991556"/>
          </a:xfrm>
          <a:prstGeom prst="rect">
            <a:avLst/>
          </a:prstGeom>
        </p:spPr>
      </p:pic>
      <p:pic>
        <p:nvPicPr>
          <p:cNvPr id="3" name="Picture 2" descr="Screen Shot 2014-08-17 at 9.32.32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2286" y="4254755"/>
            <a:ext cx="3530600" cy="2158413"/>
          </a:xfrm>
          <a:prstGeom prst="rect">
            <a:avLst/>
          </a:prstGeom>
        </p:spPr>
      </p:pic>
      <p:sp>
        <p:nvSpPr>
          <p:cNvPr id="6" name="Rectangle 5"/>
          <p:cNvSpPr/>
          <p:nvPr/>
        </p:nvSpPr>
        <p:spPr>
          <a:xfrm>
            <a:off x="3586574" y="6554371"/>
            <a:ext cx="5546968" cy="276999"/>
          </a:xfrm>
          <a:prstGeom prst="rect">
            <a:avLst/>
          </a:prstGeom>
        </p:spPr>
        <p:txBody>
          <a:bodyPr wrap="none">
            <a:spAutoFit/>
          </a:bodyPr>
          <a:lstStyle/>
          <a:p>
            <a:r>
              <a:rPr lang="en-US" sz="1200" dirty="0">
                <a:solidFill>
                  <a:schemeClr val="bg1">
                    <a:lumMod val="65000"/>
                  </a:schemeClr>
                </a:solidFill>
              </a:rPr>
              <a:t>Copyright © 2015 by AM Campbell, LJ Heyer, CJ Paradise. All rights reserved. </a:t>
            </a:r>
          </a:p>
        </p:txBody>
      </p:sp>
      <p:sp>
        <p:nvSpPr>
          <p:cNvPr id="8" name="TextBox 7"/>
          <p:cNvSpPr txBox="1"/>
          <p:nvPr/>
        </p:nvSpPr>
        <p:spPr>
          <a:xfrm>
            <a:off x="6074123" y="6355541"/>
            <a:ext cx="2955707" cy="276999"/>
          </a:xfrm>
          <a:prstGeom prst="rect">
            <a:avLst/>
          </a:prstGeom>
          <a:noFill/>
        </p:spPr>
        <p:txBody>
          <a:bodyPr wrap="none" rtlCol="0">
            <a:spAutoFit/>
          </a:bodyPr>
          <a:lstStyle/>
          <a:p>
            <a:r>
              <a:rPr lang="en-US" sz="1200" dirty="0">
                <a:solidFill>
                  <a:srgbClr val="A6A6A6"/>
                </a:solidFill>
              </a:rPr>
              <a:t>modified from From </a:t>
            </a:r>
            <a:r>
              <a:rPr lang="en-US" sz="1200" dirty="0" err="1">
                <a:solidFill>
                  <a:srgbClr val="A6A6A6"/>
                </a:solidFill>
              </a:rPr>
              <a:t>Hanczyc</a:t>
            </a:r>
            <a:r>
              <a:rPr lang="en-US" sz="1200" dirty="0">
                <a:solidFill>
                  <a:srgbClr val="A6A6A6"/>
                </a:solidFill>
              </a:rPr>
              <a:t> </a:t>
            </a:r>
            <a:r>
              <a:rPr lang="en-US" sz="1200" i="1" dirty="0">
                <a:solidFill>
                  <a:srgbClr val="A6A6A6"/>
                </a:solidFill>
              </a:rPr>
              <a:t>et al.</a:t>
            </a:r>
            <a:r>
              <a:rPr lang="en-US" sz="1200" dirty="0">
                <a:solidFill>
                  <a:srgbClr val="A6A6A6"/>
                </a:solidFill>
              </a:rPr>
              <a:t>, 2003</a:t>
            </a:r>
          </a:p>
        </p:txBody>
      </p:sp>
      <p:sp>
        <p:nvSpPr>
          <p:cNvPr id="4" name="TextBox 3"/>
          <p:cNvSpPr txBox="1"/>
          <p:nvPr/>
        </p:nvSpPr>
        <p:spPr>
          <a:xfrm>
            <a:off x="2038252" y="1976614"/>
            <a:ext cx="641121" cy="584776"/>
          </a:xfrm>
          <a:prstGeom prst="rect">
            <a:avLst/>
          </a:prstGeom>
          <a:noFill/>
        </p:spPr>
        <p:txBody>
          <a:bodyPr wrap="none" rtlCol="0">
            <a:spAutoFit/>
          </a:bodyPr>
          <a:lstStyle/>
          <a:p>
            <a:r>
              <a:rPr lang="en-US" sz="3200" dirty="0"/>
              <a:t>45</a:t>
            </a:r>
          </a:p>
        </p:txBody>
      </p:sp>
      <p:sp>
        <p:nvSpPr>
          <p:cNvPr id="9" name="TextBox 8"/>
          <p:cNvSpPr txBox="1"/>
          <p:nvPr/>
        </p:nvSpPr>
        <p:spPr>
          <a:xfrm>
            <a:off x="2038252" y="2713790"/>
            <a:ext cx="641121" cy="584776"/>
          </a:xfrm>
          <a:prstGeom prst="rect">
            <a:avLst/>
          </a:prstGeom>
          <a:noFill/>
        </p:spPr>
        <p:txBody>
          <a:bodyPr wrap="none" rtlCol="0">
            <a:spAutoFit/>
          </a:bodyPr>
          <a:lstStyle/>
          <a:p>
            <a:r>
              <a:rPr lang="en-US" sz="3200" dirty="0"/>
              <a:t>62</a:t>
            </a:r>
          </a:p>
        </p:txBody>
      </p:sp>
      <p:sp>
        <p:nvSpPr>
          <p:cNvPr id="10" name="TextBox 9"/>
          <p:cNvSpPr txBox="1"/>
          <p:nvPr/>
        </p:nvSpPr>
        <p:spPr>
          <a:xfrm>
            <a:off x="1771934" y="3450966"/>
            <a:ext cx="1245653" cy="584776"/>
          </a:xfrm>
          <a:prstGeom prst="rect">
            <a:avLst/>
          </a:prstGeom>
          <a:noFill/>
        </p:spPr>
        <p:txBody>
          <a:bodyPr wrap="none" rtlCol="0">
            <a:spAutoFit/>
          </a:bodyPr>
          <a:lstStyle/>
          <a:p>
            <a:r>
              <a:rPr lang="en-US" sz="3200" dirty="0"/>
              <a:t>+38%</a:t>
            </a:r>
          </a:p>
        </p:txBody>
      </p:sp>
      <p:sp>
        <p:nvSpPr>
          <p:cNvPr id="5" name="TextBox 4"/>
          <p:cNvSpPr txBox="1"/>
          <p:nvPr/>
        </p:nvSpPr>
        <p:spPr>
          <a:xfrm>
            <a:off x="3267361" y="2017582"/>
            <a:ext cx="1439817" cy="584776"/>
          </a:xfrm>
          <a:prstGeom prst="rect">
            <a:avLst/>
          </a:prstGeom>
          <a:noFill/>
        </p:spPr>
        <p:txBody>
          <a:bodyPr wrap="none" rtlCol="0">
            <a:spAutoFit/>
          </a:bodyPr>
          <a:lstStyle/>
          <a:p>
            <a:r>
              <a:rPr lang="en-US" sz="3200" dirty="0"/>
              <a:t>25,400</a:t>
            </a:r>
          </a:p>
        </p:txBody>
      </p:sp>
      <p:sp>
        <p:nvSpPr>
          <p:cNvPr id="12" name="TextBox 11"/>
          <p:cNvSpPr txBox="1"/>
          <p:nvPr/>
        </p:nvSpPr>
        <p:spPr>
          <a:xfrm>
            <a:off x="3267361" y="2744297"/>
            <a:ext cx="1439817" cy="584776"/>
          </a:xfrm>
          <a:prstGeom prst="rect">
            <a:avLst/>
          </a:prstGeom>
          <a:noFill/>
        </p:spPr>
        <p:txBody>
          <a:bodyPr wrap="none" rtlCol="0">
            <a:spAutoFit/>
          </a:bodyPr>
          <a:lstStyle/>
          <a:p>
            <a:r>
              <a:rPr lang="en-US" sz="3200" dirty="0"/>
              <a:t>48,300</a:t>
            </a:r>
          </a:p>
        </p:txBody>
      </p:sp>
      <p:sp>
        <p:nvSpPr>
          <p:cNvPr id="13" name="TextBox 12"/>
          <p:cNvSpPr txBox="1"/>
          <p:nvPr/>
        </p:nvSpPr>
        <p:spPr>
          <a:xfrm>
            <a:off x="3348043" y="3476868"/>
            <a:ext cx="1245653" cy="584776"/>
          </a:xfrm>
          <a:prstGeom prst="rect">
            <a:avLst/>
          </a:prstGeom>
          <a:noFill/>
        </p:spPr>
        <p:txBody>
          <a:bodyPr wrap="none" rtlCol="0">
            <a:spAutoFit/>
          </a:bodyPr>
          <a:lstStyle/>
          <a:p>
            <a:r>
              <a:rPr lang="en-US" sz="3200" dirty="0"/>
              <a:t>+90%</a:t>
            </a:r>
          </a:p>
        </p:txBody>
      </p:sp>
      <p:sp>
        <p:nvSpPr>
          <p:cNvPr id="7" name="TextBox 6"/>
          <p:cNvSpPr txBox="1"/>
          <p:nvPr/>
        </p:nvSpPr>
        <p:spPr>
          <a:xfrm>
            <a:off x="4916406" y="2017582"/>
            <a:ext cx="1482622" cy="523220"/>
          </a:xfrm>
          <a:prstGeom prst="rect">
            <a:avLst/>
          </a:prstGeom>
          <a:noFill/>
        </p:spPr>
        <p:txBody>
          <a:bodyPr wrap="none" rtlCol="0">
            <a:spAutoFit/>
          </a:bodyPr>
          <a:lstStyle/>
          <a:p>
            <a:r>
              <a:rPr lang="en-US" sz="2800" dirty="0"/>
              <a:t>381,500</a:t>
            </a:r>
          </a:p>
        </p:txBody>
      </p:sp>
      <p:sp>
        <p:nvSpPr>
          <p:cNvPr id="15" name="TextBox 14"/>
          <p:cNvSpPr txBox="1"/>
          <p:nvPr/>
        </p:nvSpPr>
        <p:spPr>
          <a:xfrm>
            <a:off x="4926649" y="2805631"/>
            <a:ext cx="1482622" cy="523220"/>
          </a:xfrm>
          <a:prstGeom prst="rect">
            <a:avLst/>
          </a:prstGeom>
          <a:noFill/>
        </p:spPr>
        <p:txBody>
          <a:bodyPr wrap="none" rtlCol="0">
            <a:spAutoFit/>
          </a:bodyPr>
          <a:lstStyle/>
          <a:p>
            <a:r>
              <a:rPr lang="en-US" sz="2800" dirty="0"/>
              <a:t>997,800</a:t>
            </a:r>
          </a:p>
        </p:txBody>
      </p:sp>
      <p:sp>
        <p:nvSpPr>
          <p:cNvPr id="16" name="TextBox 15"/>
          <p:cNvSpPr txBox="1"/>
          <p:nvPr/>
        </p:nvSpPr>
        <p:spPr>
          <a:xfrm>
            <a:off x="4934390" y="3490868"/>
            <a:ext cx="1473881" cy="584776"/>
          </a:xfrm>
          <a:prstGeom prst="rect">
            <a:avLst/>
          </a:prstGeom>
          <a:noFill/>
        </p:spPr>
        <p:txBody>
          <a:bodyPr wrap="none" rtlCol="0">
            <a:spAutoFit/>
          </a:bodyPr>
          <a:lstStyle/>
          <a:p>
            <a:r>
              <a:rPr lang="en-US" sz="3200" dirty="0"/>
              <a:t>+262%</a:t>
            </a:r>
          </a:p>
        </p:txBody>
      </p:sp>
    </p:spTree>
    <p:extLst>
      <p:ext uri="{BB962C8B-B14F-4D97-AF65-F5344CB8AC3E}">
        <p14:creationId xmlns:p14="http://schemas.microsoft.com/office/powerpoint/2010/main" val="910500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1"/>
          <p:cNvSpPr txBox="1">
            <a:spLocks noChangeArrowheads="1"/>
          </p:cNvSpPr>
          <p:nvPr/>
        </p:nvSpPr>
        <p:spPr bwMode="auto">
          <a:xfrm>
            <a:off x="0" y="46038"/>
            <a:ext cx="914400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dirty="0">
                <a:latin typeface="Times New Roman" charset="0"/>
              </a:rPr>
              <a:t>Single Layer Sphere of Lipids</a:t>
            </a:r>
          </a:p>
        </p:txBody>
      </p:sp>
      <p:sp>
        <p:nvSpPr>
          <p:cNvPr id="15362" name="Title 4"/>
          <p:cNvSpPr>
            <a:spLocks noGrp="1"/>
          </p:cNvSpPr>
          <p:nvPr>
            <p:ph type="title"/>
          </p:nvPr>
        </p:nvSpPr>
        <p:spPr>
          <a:xfrm>
            <a:off x="0" y="6256338"/>
            <a:ext cx="1584325" cy="601662"/>
          </a:xfrm>
        </p:spPr>
        <p:txBody>
          <a:bodyPr/>
          <a:lstStyle/>
          <a:p>
            <a:pPr algn="l"/>
            <a:r>
              <a:rPr lang="en-US" sz="2400" dirty="0">
                <a:latin typeface="Times New Roman" charset="0"/>
                <a:ea typeface="ＭＳ Ｐゴシック" charset="0"/>
                <a:cs typeface="Times New Roman" charset="0"/>
              </a:rPr>
              <a:t>Fig. 4.11</a:t>
            </a:r>
          </a:p>
        </p:txBody>
      </p:sp>
      <p:sp>
        <p:nvSpPr>
          <p:cNvPr id="9" name="Rectangle 8"/>
          <p:cNvSpPr/>
          <p:nvPr/>
        </p:nvSpPr>
        <p:spPr>
          <a:xfrm>
            <a:off x="4724400" y="2057400"/>
            <a:ext cx="992188" cy="30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5257800" y="2286000"/>
            <a:ext cx="395288" cy="30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6"/>
          <p:cNvSpPr/>
          <p:nvPr/>
        </p:nvSpPr>
        <p:spPr>
          <a:xfrm>
            <a:off x="3586574" y="6554371"/>
            <a:ext cx="5546968" cy="276999"/>
          </a:xfrm>
          <a:prstGeom prst="rect">
            <a:avLst/>
          </a:prstGeom>
        </p:spPr>
        <p:txBody>
          <a:bodyPr wrap="none">
            <a:spAutoFit/>
          </a:bodyPr>
          <a:lstStyle/>
          <a:p>
            <a:r>
              <a:rPr lang="en-US" sz="1200" dirty="0">
                <a:solidFill>
                  <a:schemeClr val="bg1">
                    <a:lumMod val="65000"/>
                  </a:schemeClr>
                </a:solidFill>
              </a:rPr>
              <a:t>Copyright © 2015 by AM Campbell, LJ Heyer, CJ Paradise. All rights reserved. </a:t>
            </a:r>
          </a:p>
        </p:txBody>
      </p:sp>
      <p:sp>
        <p:nvSpPr>
          <p:cNvPr id="2" name="TextBox 1"/>
          <p:cNvSpPr txBox="1"/>
          <p:nvPr/>
        </p:nvSpPr>
        <p:spPr>
          <a:xfrm>
            <a:off x="5888947" y="6295515"/>
            <a:ext cx="3178124" cy="276999"/>
          </a:xfrm>
          <a:prstGeom prst="rect">
            <a:avLst/>
          </a:prstGeom>
          <a:noFill/>
        </p:spPr>
        <p:txBody>
          <a:bodyPr wrap="none" rtlCol="0">
            <a:spAutoFit/>
          </a:bodyPr>
          <a:lstStyle/>
          <a:p>
            <a:r>
              <a:rPr lang="pl-PL" sz="1200" dirty="0">
                <a:solidFill>
                  <a:srgbClr val="A6A6A6"/>
                </a:solidFill>
              </a:rPr>
              <a:t>C, D, E. </a:t>
            </a:r>
            <a:r>
              <a:rPr lang="pl-PL" sz="1200" dirty="0" err="1">
                <a:solidFill>
                  <a:srgbClr val="A6A6A6"/>
                </a:solidFill>
              </a:rPr>
              <a:t>modified</a:t>
            </a:r>
            <a:r>
              <a:rPr lang="pl-PL" sz="1200" dirty="0">
                <a:solidFill>
                  <a:srgbClr val="A6A6A6"/>
                </a:solidFill>
              </a:rPr>
              <a:t> from </a:t>
            </a:r>
            <a:r>
              <a:rPr lang="pl-PL" sz="1200" dirty="0" err="1">
                <a:solidFill>
                  <a:srgbClr val="A6A6A6"/>
                </a:solidFill>
              </a:rPr>
              <a:t>Hanczyc</a:t>
            </a:r>
            <a:r>
              <a:rPr lang="pl-PL" sz="1200" dirty="0">
                <a:solidFill>
                  <a:srgbClr val="A6A6A6"/>
                </a:solidFill>
              </a:rPr>
              <a:t> </a:t>
            </a:r>
            <a:r>
              <a:rPr lang="pl-PL" sz="1200" i="1" dirty="0">
                <a:solidFill>
                  <a:srgbClr val="A6A6A6"/>
                </a:solidFill>
              </a:rPr>
              <a:t>et al.</a:t>
            </a:r>
            <a:r>
              <a:rPr lang="pl-PL" sz="1200" dirty="0">
                <a:solidFill>
                  <a:srgbClr val="A6A6A6"/>
                </a:solidFill>
              </a:rPr>
              <a:t>, 2003.</a:t>
            </a:r>
            <a:endParaRPr lang="en-US" sz="1200" dirty="0">
              <a:solidFill>
                <a:srgbClr val="A6A6A6"/>
              </a:solidFill>
            </a:endParaRPr>
          </a:p>
        </p:txBody>
      </p:sp>
      <p:pic>
        <p:nvPicPr>
          <p:cNvPr id="11" name="Picture 10" descr="Screen Shot 2014-08-25 at 9.22.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0074" y="1584324"/>
            <a:ext cx="4068763" cy="4767263"/>
          </a:xfrm>
          <a:prstGeom prst="rect">
            <a:avLst/>
          </a:prstGeom>
        </p:spPr>
      </p:pic>
    </p:spTree>
    <p:extLst>
      <p:ext uri="{BB962C8B-B14F-4D97-AF65-F5344CB8AC3E}">
        <p14:creationId xmlns:p14="http://schemas.microsoft.com/office/powerpoint/2010/main" val="3985749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1"/>
          <p:cNvSpPr txBox="1">
            <a:spLocks noChangeArrowheads="1"/>
          </p:cNvSpPr>
          <p:nvPr/>
        </p:nvSpPr>
        <p:spPr bwMode="auto">
          <a:xfrm>
            <a:off x="0" y="46038"/>
            <a:ext cx="914400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dirty="0">
                <a:latin typeface="Times New Roman" charset="0"/>
              </a:rPr>
              <a:t>Lipid Bilayer Hollow Vesicle</a:t>
            </a:r>
          </a:p>
        </p:txBody>
      </p:sp>
      <p:sp>
        <p:nvSpPr>
          <p:cNvPr id="15362" name="Title 4"/>
          <p:cNvSpPr>
            <a:spLocks noGrp="1"/>
          </p:cNvSpPr>
          <p:nvPr>
            <p:ph type="title"/>
          </p:nvPr>
        </p:nvSpPr>
        <p:spPr>
          <a:xfrm>
            <a:off x="0" y="6256338"/>
            <a:ext cx="1584325" cy="601662"/>
          </a:xfrm>
        </p:spPr>
        <p:txBody>
          <a:bodyPr/>
          <a:lstStyle/>
          <a:p>
            <a:pPr algn="l"/>
            <a:r>
              <a:rPr lang="en-US" sz="2400" dirty="0">
                <a:latin typeface="Times New Roman" charset="0"/>
                <a:ea typeface="ＭＳ Ｐゴシック" charset="0"/>
                <a:cs typeface="Times New Roman" charset="0"/>
              </a:rPr>
              <a:t>Fig. 4.11</a:t>
            </a:r>
          </a:p>
        </p:txBody>
      </p:sp>
      <p:sp>
        <p:nvSpPr>
          <p:cNvPr id="9" name="Rectangle 8"/>
          <p:cNvSpPr/>
          <p:nvPr/>
        </p:nvSpPr>
        <p:spPr>
          <a:xfrm>
            <a:off x="4724400" y="2057400"/>
            <a:ext cx="992188" cy="30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5257800" y="2286000"/>
            <a:ext cx="395288" cy="30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6"/>
          <p:cNvSpPr/>
          <p:nvPr/>
        </p:nvSpPr>
        <p:spPr>
          <a:xfrm>
            <a:off x="3586574" y="6554371"/>
            <a:ext cx="5546968" cy="276999"/>
          </a:xfrm>
          <a:prstGeom prst="rect">
            <a:avLst/>
          </a:prstGeom>
        </p:spPr>
        <p:txBody>
          <a:bodyPr wrap="none">
            <a:spAutoFit/>
          </a:bodyPr>
          <a:lstStyle/>
          <a:p>
            <a:r>
              <a:rPr lang="en-US" sz="1200" dirty="0">
                <a:solidFill>
                  <a:schemeClr val="bg1">
                    <a:lumMod val="65000"/>
                  </a:schemeClr>
                </a:solidFill>
              </a:rPr>
              <a:t>Copyright © 2015 by AM Campbell, LJ Heyer, CJ Paradise. All rights reserved. </a:t>
            </a:r>
          </a:p>
        </p:txBody>
      </p:sp>
      <p:sp>
        <p:nvSpPr>
          <p:cNvPr id="2" name="TextBox 1"/>
          <p:cNvSpPr txBox="1"/>
          <p:nvPr/>
        </p:nvSpPr>
        <p:spPr>
          <a:xfrm>
            <a:off x="5888947" y="6295515"/>
            <a:ext cx="3178124" cy="276999"/>
          </a:xfrm>
          <a:prstGeom prst="rect">
            <a:avLst/>
          </a:prstGeom>
          <a:noFill/>
        </p:spPr>
        <p:txBody>
          <a:bodyPr wrap="none" rtlCol="0">
            <a:spAutoFit/>
          </a:bodyPr>
          <a:lstStyle/>
          <a:p>
            <a:r>
              <a:rPr lang="pl-PL" sz="1200" dirty="0">
                <a:solidFill>
                  <a:srgbClr val="A6A6A6"/>
                </a:solidFill>
              </a:rPr>
              <a:t>C, D, E. </a:t>
            </a:r>
            <a:r>
              <a:rPr lang="pl-PL" sz="1200" dirty="0" err="1">
                <a:solidFill>
                  <a:srgbClr val="A6A6A6"/>
                </a:solidFill>
              </a:rPr>
              <a:t>modified</a:t>
            </a:r>
            <a:r>
              <a:rPr lang="pl-PL" sz="1200" dirty="0">
                <a:solidFill>
                  <a:srgbClr val="A6A6A6"/>
                </a:solidFill>
              </a:rPr>
              <a:t> from </a:t>
            </a:r>
            <a:r>
              <a:rPr lang="pl-PL" sz="1200" dirty="0" err="1">
                <a:solidFill>
                  <a:srgbClr val="A6A6A6"/>
                </a:solidFill>
              </a:rPr>
              <a:t>Hanczyc</a:t>
            </a:r>
            <a:r>
              <a:rPr lang="pl-PL" sz="1200" dirty="0">
                <a:solidFill>
                  <a:srgbClr val="A6A6A6"/>
                </a:solidFill>
              </a:rPr>
              <a:t> </a:t>
            </a:r>
            <a:r>
              <a:rPr lang="pl-PL" sz="1200" i="1" dirty="0">
                <a:solidFill>
                  <a:srgbClr val="A6A6A6"/>
                </a:solidFill>
              </a:rPr>
              <a:t>et al.</a:t>
            </a:r>
            <a:r>
              <a:rPr lang="pl-PL" sz="1200" dirty="0">
                <a:solidFill>
                  <a:srgbClr val="A6A6A6"/>
                </a:solidFill>
              </a:rPr>
              <a:t>, 2003.</a:t>
            </a:r>
            <a:endParaRPr lang="en-US" sz="1200" dirty="0">
              <a:solidFill>
                <a:srgbClr val="A6A6A6"/>
              </a:solidFill>
            </a:endParaRPr>
          </a:p>
        </p:txBody>
      </p:sp>
      <p:pic>
        <p:nvPicPr>
          <p:cNvPr id="4" name="Picture 3" descr="Screen Shot 2014-08-25 at 9.27.5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5650" y="1176338"/>
            <a:ext cx="4584700" cy="5080000"/>
          </a:xfrm>
          <a:prstGeom prst="rect">
            <a:avLst/>
          </a:prstGeom>
        </p:spPr>
      </p:pic>
    </p:spTree>
    <p:extLst>
      <p:ext uri="{BB962C8B-B14F-4D97-AF65-F5344CB8AC3E}">
        <p14:creationId xmlns:p14="http://schemas.microsoft.com/office/powerpoint/2010/main" val="1888457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1"/>
          <p:cNvSpPr txBox="1">
            <a:spLocks noChangeArrowheads="1"/>
          </p:cNvSpPr>
          <p:nvPr/>
        </p:nvSpPr>
        <p:spPr bwMode="auto">
          <a:xfrm>
            <a:off x="0" y="46038"/>
            <a:ext cx="914400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dirty="0">
                <a:latin typeface="Times New Roman" charset="0"/>
              </a:rPr>
              <a:t>Lipid Bilayer Hollow Vesicle</a:t>
            </a:r>
          </a:p>
        </p:txBody>
      </p:sp>
      <p:sp>
        <p:nvSpPr>
          <p:cNvPr id="15362" name="Title 4"/>
          <p:cNvSpPr>
            <a:spLocks noGrp="1"/>
          </p:cNvSpPr>
          <p:nvPr>
            <p:ph type="title"/>
          </p:nvPr>
        </p:nvSpPr>
        <p:spPr>
          <a:xfrm>
            <a:off x="0" y="6256338"/>
            <a:ext cx="1584325" cy="601662"/>
          </a:xfrm>
        </p:spPr>
        <p:txBody>
          <a:bodyPr/>
          <a:lstStyle/>
          <a:p>
            <a:pPr algn="l"/>
            <a:r>
              <a:rPr lang="en-US" sz="2400" dirty="0">
                <a:latin typeface="Times New Roman" charset="0"/>
                <a:ea typeface="ＭＳ Ｐゴシック" charset="0"/>
                <a:cs typeface="Times New Roman" charset="0"/>
              </a:rPr>
              <a:t>Fig. 4.11</a:t>
            </a:r>
          </a:p>
        </p:txBody>
      </p:sp>
      <p:sp>
        <p:nvSpPr>
          <p:cNvPr id="9" name="Rectangle 8"/>
          <p:cNvSpPr/>
          <p:nvPr/>
        </p:nvSpPr>
        <p:spPr>
          <a:xfrm>
            <a:off x="4724400" y="2057400"/>
            <a:ext cx="992188" cy="30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5257800" y="2286000"/>
            <a:ext cx="395288" cy="30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6"/>
          <p:cNvSpPr/>
          <p:nvPr/>
        </p:nvSpPr>
        <p:spPr>
          <a:xfrm>
            <a:off x="3586574" y="6554371"/>
            <a:ext cx="5546968" cy="276999"/>
          </a:xfrm>
          <a:prstGeom prst="rect">
            <a:avLst/>
          </a:prstGeom>
        </p:spPr>
        <p:txBody>
          <a:bodyPr wrap="none">
            <a:spAutoFit/>
          </a:bodyPr>
          <a:lstStyle/>
          <a:p>
            <a:r>
              <a:rPr lang="en-US" sz="1200" dirty="0">
                <a:solidFill>
                  <a:schemeClr val="bg1">
                    <a:lumMod val="65000"/>
                  </a:schemeClr>
                </a:solidFill>
              </a:rPr>
              <a:t>Copyright © 2015 by AM Campbell, LJ Heyer, CJ Paradise. All rights reserved. </a:t>
            </a:r>
          </a:p>
        </p:txBody>
      </p:sp>
      <p:sp>
        <p:nvSpPr>
          <p:cNvPr id="2" name="TextBox 1"/>
          <p:cNvSpPr txBox="1"/>
          <p:nvPr/>
        </p:nvSpPr>
        <p:spPr>
          <a:xfrm>
            <a:off x="5888947" y="6295515"/>
            <a:ext cx="3178124" cy="276999"/>
          </a:xfrm>
          <a:prstGeom prst="rect">
            <a:avLst/>
          </a:prstGeom>
          <a:noFill/>
        </p:spPr>
        <p:txBody>
          <a:bodyPr wrap="none" rtlCol="0">
            <a:spAutoFit/>
          </a:bodyPr>
          <a:lstStyle/>
          <a:p>
            <a:r>
              <a:rPr lang="pl-PL" sz="1200" dirty="0">
                <a:solidFill>
                  <a:srgbClr val="A6A6A6"/>
                </a:solidFill>
              </a:rPr>
              <a:t>C, D, E. </a:t>
            </a:r>
            <a:r>
              <a:rPr lang="pl-PL" sz="1200" dirty="0" err="1">
                <a:solidFill>
                  <a:srgbClr val="A6A6A6"/>
                </a:solidFill>
              </a:rPr>
              <a:t>modified</a:t>
            </a:r>
            <a:r>
              <a:rPr lang="pl-PL" sz="1200" dirty="0">
                <a:solidFill>
                  <a:srgbClr val="A6A6A6"/>
                </a:solidFill>
              </a:rPr>
              <a:t> from </a:t>
            </a:r>
            <a:r>
              <a:rPr lang="pl-PL" sz="1200" dirty="0" err="1">
                <a:solidFill>
                  <a:srgbClr val="A6A6A6"/>
                </a:solidFill>
              </a:rPr>
              <a:t>Hanczyc</a:t>
            </a:r>
            <a:r>
              <a:rPr lang="pl-PL" sz="1200" dirty="0">
                <a:solidFill>
                  <a:srgbClr val="A6A6A6"/>
                </a:solidFill>
              </a:rPr>
              <a:t> </a:t>
            </a:r>
            <a:r>
              <a:rPr lang="pl-PL" sz="1200" i="1" dirty="0">
                <a:solidFill>
                  <a:srgbClr val="A6A6A6"/>
                </a:solidFill>
              </a:rPr>
              <a:t>et al.</a:t>
            </a:r>
            <a:r>
              <a:rPr lang="pl-PL" sz="1200" dirty="0">
                <a:solidFill>
                  <a:srgbClr val="A6A6A6"/>
                </a:solidFill>
              </a:rPr>
              <a:t>, 2003.</a:t>
            </a:r>
            <a:endParaRPr lang="en-US" sz="1200" dirty="0">
              <a:solidFill>
                <a:srgbClr val="A6A6A6"/>
              </a:solidFill>
            </a:endParaRPr>
          </a:p>
        </p:txBody>
      </p:sp>
      <p:pic>
        <p:nvPicPr>
          <p:cNvPr id="4" name="Picture 3" descr="Screen Shot 2014-08-25 at 9.27.5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5650" y="1176338"/>
            <a:ext cx="4584700" cy="5080000"/>
          </a:xfrm>
          <a:prstGeom prst="rect">
            <a:avLst/>
          </a:prstGeom>
        </p:spPr>
      </p:pic>
      <p:sp>
        <p:nvSpPr>
          <p:cNvPr id="17" name="TextBox 80"/>
          <p:cNvSpPr txBox="1">
            <a:spLocks noChangeArrowheads="1"/>
          </p:cNvSpPr>
          <p:nvPr/>
        </p:nvSpPr>
        <p:spPr bwMode="auto">
          <a:xfrm>
            <a:off x="237447" y="4588054"/>
            <a:ext cx="2976897"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a:latin typeface="Times" charset="0"/>
                <a:cs typeface="Times" charset="0"/>
              </a:rPr>
              <a:t>view </a:t>
            </a:r>
          </a:p>
          <a:p>
            <a:pPr eaLnBrk="1" hangingPunct="1"/>
            <a:r>
              <a:rPr lang="en-US" sz="3200" dirty="0">
                <a:latin typeface="Times" charset="0"/>
                <a:cs typeface="Times" charset="0"/>
                <a:hlinkClick r:id="rId4"/>
              </a:rPr>
              <a:t>Jsmol membrane</a:t>
            </a:r>
            <a:endParaRPr lang="en-US" sz="3200" dirty="0">
              <a:latin typeface="Times" charset="0"/>
              <a:cs typeface="Times" charset="0"/>
            </a:endParaRPr>
          </a:p>
        </p:txBody>
      </p:sp>
    </p:spTree>
    <p:extLst>
      <p:ext uri="{BB962C8B-B14F-4D97-AF65-F5344CB8AC3E}">
        <p14:creationId xmlns:p14="http://schemas.microsoft.com/office/powerpoint/2010/main" val="1226297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1"/>
          <p:cNvSpPr txBox="1">
            <a:spLocks noChangeArrowheads="1"/>
          </p:cNvSpPr>
          <p:nvPr/>
        </p:nvSpPr>
        <p:spPr bwMode="auto">
          <a:xfrm>
            <a:off x="0" y="46038"/>
            <a:ext cx="914400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dirty="0">
                <a:latin typeface="Times New Roman" charset="0"/>
              </a:rPr>
              <a:t>Unable to form Vesicles Quickly</a:t>
            </a:r>
          </a:p>
        </p:txBody>
      </p:sp>
      <p:sp>
        <p:nvSpPr>
          <p:cNvPr id="15362" name="Title 4"/>
          <p:cNvSpPr>
            <a:spLocks noGrp="1"/>
          </p:cNvSpPr>
          <p:nvPr>
            <p:ph type="title"/>
          </p:nvPr>
        </p:nvSpPr>
        <p:spPr>
          <a:xfrm>
            <a:off x="0" y="6256338"/>
            <a:ext cx="1584325" cy="601662"/>
          </a:xfrm>
        </p:spPr>
        <p:txBody>
          <a:bodyPr/>
          <a:lstStyle/>
          <a:p>
            <a:pPr algn="l"/>
            <a:r>
              <a:rPr lang="en-US" sz="2400" dirty="0">
                <a:latin typeface="Times New Roman" charset="0"/>
                <a:ea typeface="ＭＳ Ｐゴシック" charset="0"/>
                <a:cs typeface="Times New Roman" charset="0"/>
              </a:rPr>
              <a:t>Fig. 4.11</a:t>
            </a:r>
          </a:p>
        </p:txBody>
      </p:sp>
      <p:sp>
        <p:nvSpPr>
          <p:cNvPr id="9" name="Rectangle 8"/>
          <p:cNvSpPr/>
          <p:nvPr/>
        </p:nvSpPr>
        <p:spPr>
          <a:xfrm>
            <a:off x="4724400" y="2057400"/>
            <a:ext cx="992188" cy="30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5257800" y="2286000"/>
            <a:ext cx="395288" cy="30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6"/>
          <p:cNvSpPr/>
          <p:nvPr/>
        </p:nvSpPr>
        <p:spPr>
          <a:xfrm>
            <a:off x="3586574" y="6554371"/>
            <a:ext cx="5546968" cy="276999"/>
          </a:xfrm>
          <a:prstGeom prst="rect">
            <a:avLst/>
          </a:prstGeom>
        </p:spPr>
        <p:txBody>
          <a:bodyPr wrap="none">
            <a:spAutoFit/>
          </a:bodyPr>
          <a:lstStyle/>
          <a:p>
            <a:r>
              <a:rPr lang="en-US" sz="1200" dirty="0">
                <a:solidFill>
                  <a:schemeClr val="bg1">
                    <a:lumMod val="65000"/>
                  </a:schemeClr>
                </a:solidFill>
              </a:rPr>
              <a:t>Copyright © 2015 by AM Campbell, LJ Heyer, CJ Paradise. All rights reserved. </a:t>
            </a:r>
          </a:p>
        </p:txBody>
      </p:sp>
      <p:sp>
        <p:nvSpPr>
          <p:cNvPr id="2" name="TextBox 1"/>
          <p:cNvSpPr txBox="1"/>
          <p:nvPr/>
        </p:nvSpPr>
        <p:spPr>
          <a:xfrm>
            <a:off x="5888947" y="6295515"/>
            <a:ext cx="3178124" cy="276999"/>
          </a:xfrm>
          <a:prstGeom prst="rect">
            <a:avLst/>
          </a:prstGeom>
          <a:noFill/>
        </p:spPr>
        <p:txBody>
          <a:bodyPr wrap="none" rtlCol="0">
            <a:spAutoFit/>
          </a:bodyPr>
          <a:lstStyle/>
          <a:p>
            <a:r>
              <a:rPr lang="pl-PL" sz="1200" dirty="0">
                <a:solidFill>
                  <a:srgbClr val="A6A6A6"/>
                </a:solidFill>
              </a:rPr>
              <a:t>C, D, E. </a:t>
            </a:r>
            <a:r>
              <a:rPr lang="pl-PL" sz="1200" dirty="0" err="1">
                <a:solidFill>
                  <a:srgbClr val="A6A6A6"/>
                </a:solidFill>
              </a:rPr>
              <a:t>modified</a:t>
            </a:r>
            <a:r>
              <a:rPr lang="pl-PL" sz="1200" dirty="0">
                <a:solidFill>
                  <a:srgbClr val="A6A6A6"/>
                </a:solidFill>
              </a:rPr>
              <a:t> from </a:t>
            </a:r>
            <a:r>
              <a:rPr lang="pl-PL" sz="1200" dirty="0" err="1">
                <a:solidFill>
                  <a:srgbClr val="A6A6A6"/>
                </a:solidFill>
              </a:rPr>
              <a:t>Hanczyc</a:t>
            </a:r>
            <a:r>
              <a:rPr lang="pl-PL" sz="1200" dirty="0">
                <a:solidFill>
                  <a:srgbClr val="A6A6A6"/>
                </a:solidFill>
              </a:rPr>
              <a:t> </a:t>
            </a:r>
            <a:r>
              <a:rPr lang="pl-PL" sz="1200" i="1" dirty="0">
                <a:solidFill>
                  <a:srgbClr val="A6A6A6"/>
                </a:solidFill>
              </a:rPr>
              <a:t>et al.</a:t>
            </a:r>
            <a:r>
              <a:rPr lang="pl-PL" sz="1200" dirty="0">
                <a:solidFill>
                  <a:srgbClr val="A6A6A6"/>
                </a:solidFill>
              </a:rPr>
              <a:t>, 2003.</a:t>
            </a:r>
            <a:endParaRPr lang="en-US" sz="1200" dirty="0">
              <a:solidFill>
                <a:srgbClr val="A6A6A6"/>
              </a:solidFill>
            </a:endParaRPr>
          </a:p>
        </p:txBody>
      </p:sp>
      <p:pic>
        <p:nvPicPr>
          <p:cNvPr id="3" name="Picture 2" descr="Screen Shot 2014-08-25 at 9.29.0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57888"/>
            <a:ext cx="9144000" cy="3503448"/>
          </a:xfrm>
          <a:prstGeom prst="rect">
            <a:avLst/>
          </a:prstGeom>
        </p:spPr>
      </p:pic>
      <p:sp>
        <p:nvSpPr>
          <p:cNvPr id="12" name="TextBox 11"/>
          <p:cNvSpPr txBox="1">
            <a:spLocks noChangeArrowheads="1"/>
          </p:cNvSpPr>
          <p:nvPr/>
        </p:nvSpPr>
        <p:spPr bwMode="auto">
          <a:xfrm>
            <a:off x="0" y="1087950"/>
            <a:ext cx="2151063"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200" dirty="0">
                <a:solidFill>
                  <a:srgbClr val="FF0000"/>
                </a:solidFill>
                <a:latin typeface="Times" charset="0"/>
                <a:cs typeface="Times" charset="0"/>
              </a:rPr>
              <a:t>measure of </a:t>
            </a:r>
          </a:p>
          <a:p>
            <a:pPr algn="ctr" eaLnBrk="1" hangingPunct="1"/>
            <a:r>
              <a:rPr lang="en-US" sz="2200" dirty="0">
                <a:solidFill>
                  <a:srgbClr val="FF0000"/>
                </a:solidFill>
                <a:latin typeface="Times" charset="0"/>
                <a:cs typeface="Times" charset="0"/>
              </a:rPr>
              <a:t>vesicle formation</a:t>
            </a:r>
          </a:p>
        </p:txBody>
      </p:sp>
      <p:sp>
        <p:nvSpPr>
          <p:cNvPr id="5" name="Freeform 4"/>
          <p:cNvSpPr/>
          <p:nvPr/>
        </p:nvSpPr>
        <p:spPr>
          <a:xfrm>
            <a:off x="1235792" y="1784753"/>
            <a:ext cx="7843844" cy="2539841"/>
          </a:xfrm>
          <a:custGeom>
            <a:avLst/>
            <a:gdLst>
              <a:gd name="connsiteX0" fmla="*/ 7843844 w 7843844"/>
              <a:gd name="connsiteY0" fmla="*/ 1235599 h 2539841"/>
              <a:gd name="connsiteX1" fmla="*/ 7689370 w 7843844"/>
              <a:gd name="connsiteY1" fmla="*/ 326061 h 2539841"/>
              <a:gd name="connsiteX2" fmla="*/ 4908839 w 7843844"/>
              <a:gd name="connsiteY2" fmla="*/ 120128 h 2539841"/>
              <a:gd name="connsiteX3" fmla="*/ 1304446 w 7843844"/>
              <a:gd name="connsiteY3" fmla="*/ 0 h 2539841"/>
              <a:gd name="connsiteX4" fmla="*/ 102982 w 7843844"/>
              <a:gd name="connsiteY4" fmla="*/ 137289 h 2539841"/>
              <a:gd name="connsiteX5" fmla="*/ 171637 w 7843844"/>
              <a:gd name="connsiteY5" fmla="*/ 1132632 h 2539841"/>
              <a:gd name="connsiteX6" fmla="*/ 0 w 7843844"/>
              <a:gd name="connsiteY6" fmla="*/ 2539841 h 2539841"/>
              <a:gd name="connsiteX7" fmla="*/ 377603 w 7843844"/>
              <a:gd name="connsiteY7" fmla="*/ 2351069 h 2539841"/>
              <a:gd name="connsiteX8" fmla="*/ 1218628 w 7843844"/>
              <a:gd name="connsiteY8" fmla="*/ 1716109 h 2539841"/>
              <a:gd name="connsiteX9" fmla="*/ 2883513 w 7843844"/>
              <a:gd name="connsiteY9" fmla="*/ 1115471 h 2539841"/>
              <a:gd name="connsiteX10" fmla="*/ 4617055 w 7843844"/>
              <a:gd name="connsiteY10" fmla="*/ 1252760 h 2539841"/>
              <a:gd name="connsiteX11" fmla="*/ 6779690 w 7843844"/>
              <a:gd name="connsiteY11" fmla="*/ 1269921 h 2539841"/>
              <a:gd name="connsiteX12" fmla="*/ 7843844 w 7843844"/>
              <a:gd name="connsiteY12" fmla="*/ 1235599 h 253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43844" h="2539841">
                <a:moveTo>
                  <a:pt x="7843844" y="1235599"/>
                </a:moveTo>
                <a:lnTo>
                  <a:pt x="7689370" y="326061"/>
                </a:lnTo>
                <a:lnTo>
                  <a:pt x="4908839" y="120128"/>
                </a:lnTo>
                <a:lnTo>
                  <a:pt x="1304446" y="0"/>
                </a:lnTo>
                <a:lnTo>
                  <a:pt x="102982" y="137289"/>
                </a:lnTo>
                <a:lnTo>
                  <a:pt x="171637" y="1132632"/>
                </a:lnTo>
                <a:lnTo>
                  <a:pt x="0" y="2539841"/>
                </a:lnTo>
                <a:lnTo>
                  <a:pt x="377603" y="2351069"/>
                </a:lnTo>
                <a:lnTo>
                  <a:pt x="1218628" y="1716109"/>
                </a:lnTo>
                <a:lnTo>
                  <a:pt x="2883513" y="1115471"/>
                </a:lnTo>
                <a:lnTo>
                  <a:pt x="4617055" y="1252760"/>
                </a:lnTo>
                <a:lnTo>
                  <a:pt x="6779690" y="1269921"/>
                </a:lnTo>
                <a:lnTo>
                  <a:pt x="7843844" y="1235599"/>
                </a:ln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a:spLocks noChangeArrowheads="1"/>
          </p:cNvSpPr>
          <p:nvPr/>
        </p:nvSpPr>
        <p:spPr bwMode="auto">
          <a:xfrm>
            <a:off x="4740909" y="3487859"/>
            <a:ext cx="300037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a:solidFill>
                  <a:srgbClr val="0000FF"/>
                </a:solidFill>
                <a:latin typeface="Times" charset="0"/>
                <a:cs typeface="Times" charset="0"/>
              </a:rPr>
              <a:t>negative controls</a:t>
            </a:r>
          </a:p>
        </p:txBody>
      </p:sp>
    </p:spTree>
    <p:extLst>
      <p:ext uri="{BB962C8B-B14F-4D97-AF65-F5344CB8AC3E}">
        <p14:creationId xmlns:p14="http://schemas.microsoft.com/office/powerpoint/2010/main" val="1325608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1"/>
          <p:cNvSpPr txBox="1">
            <a:spLocks noChangeArrowheads="1"/>
          </p:cNvSpPr>
          <p:nvPr/>
        </p:nvSpPr>
        <p:spPr bwMode="auto">
          <a:xfrm>
            <a:off x="0" y="46038"/>
            <a:ext cx="914400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dirty="0">
                <a:latin typeface="Times New Roman" charset="0"/>
              </a:rPr>
              <a:t>Catalytic Charged Surfaces</a:t>
            </a:r>
          </a:p>
        </p:txBody>
      </p:sp>
      <p:sp>
        <p:nvSpPr>
          <p:cNvPr id="15362" name="Title 4"/>
          <p:cNvSpPr>
            <a:spLocks noGrp="1"/>
          </p:cNvSpPr>
          <p:nvPr>
            <p:ph type="title"/>
          </p:nvPr>
        </p:nvSpPr>
        <p:spPr>
          <a:xfrm>
            <a:off x="0" y="6256338"/>
            <a:ext cx="1584325" cy="601662"/>
          </a:xfrm>
        </p:spPr>
        <p:txBody>
          <a:bodyPr/>
          <a:lstStyle/>
          <a:p>
            <a:pPr algn="l"/>
            <a:r>
              <a:rPr lang="en-US" sz="2400" dirty="0">
                <a:latin typeface="Times New Roman" charset="0"/>
                <a:ea typeface="ＭＳ Ｐゴシック" charset="0"/>
                <a:cs typeface="Times New Roman" charset="0"/>
              </a:rPr>
              <a:t>Fig. 4.11</a:t>
            </a:r>
          </a:p>
        </p:txBody>
      </p:sp>
      <p:sp>
        <p:nvSpPr>
          <p:cNvPr id="9" name="Rectangle 8"/>
          <p:cNvSpPr/>
          <p:nvPr/>
        </p:nvSpPr>
        <p:spPr>
          <a:xfrm>
            <a:off x="4724400" y="2057400"/>
            <a:ext cx="992188" cy="30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5257800" y="2286000"/>
            <a:ext cx="395288" cy="30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6"/>
          <p:cNvSpPr/>
          <p:nvPr/>
        </p:nvSpPr>
        <p:spPr>
          <a:xfrm>
            <a:off x="3586574" y="6554371"/>
            <a:ext cx="5546968" cy="276999"/>
          </a:xfrm>
          <a:prstGeom prst="rect">
            <a:avLst/>
          </a:prstGeom>
        </p:spPr>
        <p:txBody>
          <a:bodyPr wrap="none">
            <a:spAutoFit/>
          </a:bodyPr>
          <a:lstStyle/>
          <a:p>
            <a:r>
              <a:rPr lang="en-US" sz="1200" dirty="0">
                <a:solidFill>
                  <a:schemeClr val="bg1">
                    <a:lumMod val="65000"/>
                  </a:schemeClr>
                </a:solidFill>
              </a:rPr>
              <a:t>Copyright © 2015 by AM Campbell, LJ Heyer, CJ Paradise. All rights reserved. </a:t>
            </a:r>
          </a:p>
        </p:txBody>
      </p:sp>
      <p:sp>
        <p:nvSpPr>
          <p:cNvPr id="2" name="TextBox 1"/>
          <p:cNvSpPr txBox="1"/>
          <p:nvPr/>
        </p:nvSpPr>
        <p:spPr>
          <a:xfrm>
            <a:off x="5888947" y="6295515"/>
            <a:ext cx="3178124" cy="276999"/>
          </a:xfrm>
          <a:prstGeom prst="rect">
            <a:avLst/>
          </a:prstGeom>
          <a:noFill/>
        </p:spPr>
        <p:txBody>
          <a:bodyPr wrap="none" rtlCol="0">
            <a:spAutoFit/>
          </a:bodyPr>
          <a:lstStyle/>
          <a:p>
            <a:r>
              <a:rPr lang="pl-PL" sz="1200" dirty="0">
                <a:solidFill>
                  <a:srgbClr val="A6A6A6"/>
                </a:solidFill>
              </a:rPr>
              <a:t>C, D, E. </a:t>
            </a:r>
            <a:r>
              <a:rPr lang="pl-PL" sz="1200" dirty="0" err="1">
                <a:solidFill>
                  <a:srgbClr val="A6A6A6"/>
                </a:solidFill>
              </a:rPr>
              <a:t>modified</a:t>
            </a:r>
            <a:r>
              <a:rPr lang="pl-PL" sz="1200" dirty="0">
                <a:solidFill>
                  <a:srgbClr val="A6A6A6"/>
                </a:solidFill>
              </a:rPr>
              <a:t> from </a:t>
            </a:r>
            <a:r>
              <a:rPr lang="pl-PL" sz="1200" dirty="0" err="1">
                <a:solidFill>
                  <a:srgbClr val="A6A6A6"/>
                </a:solidFill>
              </a:rPr>
              <a:t>Hanczyc</a:t>
            </a:r>
            <a:r>
              <a:rPr lang="pl-PL" sz="1200" dirty="0">
                <a:solidFill>
                  <a:srgbClr val="A6A6A6"/>
                </a:solidFill>
              </a:rPr>
              <a:t> </a:t>
            </a:r>
            <a:r>
              <a:rPr lang="pl-PL" sz="1200" i="1" dirty="0">
                <a:solidFill>
                  <a:srgbClr val="A6A6A6"/>
                </a:solidFill>
              </a:rPr>
              <a:t>et al.</a:t>
            </a:r>
            <a:r>
              <a:rPr lang="pl-PL" sz="1200" dirty="0">
                <a:solidFill>
                  <a:srgbClr val="A6A6A6"/>
                </a:solidFill>
              </a:rPr>
              <a:t>, 2003.</a:t>
            </a:r>
            <a:endParaRPr lang="en-US" sz="1200" dirty="0">
              <a:solidFill>
                <a:srgbClr val="A6A6A6"/>
              </a:solidFill>
            </a:endParaRPr>
          </a:p>
        </p:txBody>
      </p:sp>
      <p:pic>
        <p:nvPicPr>
          <p:cNvPr id="3" name="Picture 2" descr="Screen Shot 2014-08-25 at 9.29.0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57888"/>
            <a:ext cx="9144000" cy="3503448"/>
          </a:xfrm>
          <a:prstGeom prst="rect">
            <a:avLst/>
          </a:prstGeom>
        </p:spPr>
      </p:pic>
      <p:sp>
        <p:nvSpPr>
          <p:cNvPr id="12" name="TextBox 11"/>
          <p:cNvSpPr txBox="1">
            <a:spLocks noChangeArrowheads="1"/>
          </p:cNvSpPr>
          <p:nvPr/>
        </p:nvSpPr>
        <p:spPr bwMode="auto">
          <a:xfrm>
            <a:off x="0" y="1087950"/>
            <a:ext cx="2151063"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200" dirty="0">
                <a:solidFill>
                  <a:srgbClr val="FF0000"/>
                </a:solidFill>
                <a:latin typeface="Times" charset="0"/>
                <a:cs typeface="Times" charset="0"/>
              </a:rPr>
              <a:t>measure of </a:t>
            </a:r>
          </a:p>
          <a:p>
            <a:pPr algn="ctr" eaLnBrk="1" hangingPunct="1"/>
            <a:r>
              <a:rPr lang="en-US" sz="2200" dirty="0">
                <a:solidFill>
                  <a:srgbClr val="FF0000"/>
                </a:solidFill>
                <a:latin typeface="Times" charset="0"/>
                <a:cs typeface="Times" charset="0"/>
              </a:rPr>
              <a:t>vesicle formation</a:t>
            </a:r>
          </a:p>
        </p:txBody>
      </p:sp>
      <p:sp>
        <p:nvSpPr>
          <p:cNvPr id="13" name="TextBox 10"/>
          <p:cNvSpPr txBox="1">
            <a:spLocks noChangeArrowheads="1"/>
          </p:cNvSpPr>
          <p:nvPr/>
        </p:nvSpPr>
        <p:spPr bwMode="auto">
          <a:xfrm>
            <a:off x="4522788" y="1993900"/>
            <a:ext cx="321627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a:solidFill>
                  <a:srgbClr val="0000FF"/>
                </a:solidFill>
                <a:latin typeface="Times" charset="0"/>
                <a:cs typeface="Times" charset="0"/>
              </a:rPr>
              <a:t>two solid catalysts</a:t>
            </a:r>
          </a:p>
        </p:txBody>
      </p:sp>
      <p:sp>
        <p:nvSpPr>
          <p:cNvPr id="8" name="Freeform 7"/>
          <p:cNvSpPr/>
          <p:nvPr/>
        </p:nvSpPr>
        <p:spPr>
          <a:xfrm>
            <a:off x="1430867" y="3031067"/>
            <a:ext cx="7586133" cy="1405466"/>
          </a:xfrm>
          <a:custGeom>
            <a:avLst/>
            <a:gdLst>
              <a:gd name="connsiteX0" fmla="*/ 7586133 w 7586133"/>
              <a:gd name="connsiteY0" fmla="*/ 956733 h 1405466"/>
              <a:gd name="connsiteX1" fmla="*/ 7526866 w 7586133"/>
              <a:gd name="connsiteY1" fmla="*/ 0 h 1405466"/>
              <a:gd name="connsiteX2" fmla="*/ 2717800 w 7586133"/>
              <a:gd name="connsiteY2" fmla="*/ 8466 h 1405466"/>
              <a:gd name="connsiteX3" fmla="*/ 160866 w 7586133"/>
              <a:gd name="connsiteY3" fmla="*/ 1066800 h 1405466"/>
              <a:gd name="connsiteX4" fmla="*/ 33866 w 7586133"/>
              <a:gd name="connsiteY4" fmla="*/ 1244600 h 1405466"/>
              <a:gd name="connsiteX5" fmla="*/ 0 w 7586133"/>
              <a:gd name="connsiteY5" fmla="*/ 1363133 h 1405466"/>
              <a:gd name="connsiteX6" fmla="*/ 0 w 7586133"/>
              <a:gd name="connsiteY6" fmla="*/ 1363133 h 1405466"/>
              <a:gd name="connsiteX7" fmla="*/ 160866 w 7586133"/>
              <a:gd name="connsiteY7" fmla="*/ 1405466 h 1405466"/>
              <a:gd name="connsiteX8" fmla="*/ 668866 w 7586133"/>
              <a:gd name="connsiteY8" fmla="*/ 1210733 h 1405466"/>
              <a:gd name="connsiteX9" fmla="*/ 1727200 w 7586133"/>
              <a:gd name="connsiteY9" fmla="*/ 1261533 h 1405466"/>
              <a:gd name="connsiteX10" fmla="*/ 2463800 w 7586133"/>
              <a:gd name="connsiteY10" fmla="*/ 1363133 h 1405466"/>
              <a:gd name="connsiteX11" fmla="*/ 3098800 w 7586133"/>
              <a:gd name="connsiteY11" fmla="*/ 1363133 h 1405466"/>
              <a:gd name="connsiteX12" fmla="*/ 3962400 w 7586133"/>
              <a:gd name="connsiteY12" fmla="*/ 1371600 h 1405466"/>
              <a:gd name="connsiteX13" fmla="*/ 7586133 w 7586133"/>
              <a:gd name="connsiteY13" fmla="*/ 956733 h 140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86133" h="1405466">
                <a:moveTo>
                  <a:pt x="7586133" y="956733"/>
                </a:moveTo>
                <a:lnTo>
                  <a:pt x="7526866" y="0"/>
                </a:lnTo>
                <a:lnTo>
                  <a:pt x="2717800" y="8466"/>
                </a:lnTo>
                <a:lnTo>
                  <a:pt x="160866" y="1066800"/>
                </a:lnTo>
                <a:lnTo>
                  <a:pt x="33866" y="1244600"/>
                </a:lnTo>
                <a:lnTo>
                  <a:pt x="0" y="1363133"/>
                </a:lnTo>
                <a:lnTo>
                  <a:pt x="0" y="1363133"/>
                </a:lnTo>
                <a:lnTo>
                  <a:pt x="160866" y="1405466"/>
                </a:lnTo>
                <a:lnTo>
                  <a:pt x="668866" y="1210733"/>
                </a:lnTo>
                <a:lnTo>
                  <a:pt x="1727200" y="1261533"/>
                </a:lnTo>
                <a:lnTo>
                  <a:pt x="2463800" y="1363133"/>
                </a:lnTo>
                <a:lnTo>
                  <a:pt x="3098800" y="1363133"/>
                </a:lnTo>
                <a:lnTo>
                  <a:pt x="3962400" y="1371600"/>
                </a:lnTo>
                <a:lnTo>
                  <a:pt x="7586133" y="956733"/>
                </a:lnTo>
                <a:close/>
              </a:path>
            </a:pathLst>
          </a:cu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51406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2062</TotalTime>
  <Words>5328</Words>
  <Application>Microsoft Macintosh PowerPoint</Application>
  <PresentationFormat>On-screen Show (4:3)</PresentationFormat>
  <Paragraphs>381</Paragraphs>
  <Slides>42</Slides>
  <Notes>40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Times</vt:lpstr>
      <vt:lpstr>Times New Roman</vt:lpstr>
      <vt:lpstr>Office Theme</vt:lpstr>
      <vt:lpstr>PowerPoint Presentation</vt:lpstr>
      <vt:lpstr>PowerPoint Presentation</vt:lpstr>
      <vt:lpstr>Fig. 4.11</vt:lpstr>
      <vt:lpstr>Fig. 4.11</vt:lpstr>
      <vt:lpstr>Fig. 4.11</vt:lpstr>
      <vt:lpstr>Fig. 4.11</vt:lpstr>
      <vt:lpstr>Fig. 4.11</vt:lpstr>
      <vt:lpstr>Fig. 4.11</vt:lpstr>
      <vt:lpstr>Fig. 4.11</vt:lpstr>
      <vt:lpstr>Fig. 4.11</vt:lpstr>
      <vt:lpstr>Fig. 4.11</vt:lpstr>
      <vt:lpstr>Fig. 4.11</vt:lpstr>
      <vt:lpstr>Fig. 4.11</vt:lpstr>
      <vt:lpstr>Fig. 4.11</vt:lpstr>
      <vt:lpstr>Fig. 4.11</vt:lpstr>
      <vt:lpstr>Fig. 4.11</vt:lpstr>
      <vt:lpstr>Fig. 4.11</vt:lpstr>
      <vt:lpstr>Fig. 4.11</vt:lpstr>
      <vt:lpstr>Fig. 4.11</vt:lpstr>
      <vt:lpstr>Fig. 4.11</vt:lpstr>
      <vt:lpstr>Fig. 4.12</vt:lpstr>
      <vt:lpstr>Fig. 4.12</vt:lpstr>
      <vt:lpstr>Fig. 4.12</vt:lpstr>
      <vt:lpstr>Fig. 4.12</vt:lpstr>
      <vt:lpstr>Fig. 4.12</vt:lpstr>
      <vt:lpstr>Fig. 4.12</vt:lpstr>
      <vt:lpstr>Fig. 4.12</vt:lpstr>
      <vt:lpstr>Fig. 4.13</vt:lpstr>
      <vt:lpstr>Fig. 4.13</vt:lpstr>
      <vt:lpstr>Fig. 4.13</vt:lpstr>
      <vt:lpstr>Fig. 4.13</vt:lpstr>
      <vt:lpstr>Fig. 4.13</vt:lpstr>
      <vt:lpstr>Fig. 4.13</vt:lpstr>
      <vt:lpstr>Fig. 4.13</vt:lpstr>
      <vt:lpstr>Fig. 4.13</vt:lpstr>
      <vt:lpstr>Fig. 4.13</vt:lpstr>
      <vt:lpstr>Fig. 4.13</vt:lpstr>
      <vt:lpstr>Fig. 4.13</vt:lpstr>
      <vt:lpstr>IQ #13</vt:lpstr>
      <vt:lpstr>IQ #13</vt:lpstr>
      <vt:lpstr>IQ #13</vt:lpstr>
      <vt:lpstr>IQ #13</vt:lpstr>
    </vt:vector>
  </TitlesOfParts>
  <Company>Davidson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Malcolm Campbell</dc:creator>
  <cp:lastModifiedBy>Luckie, Douglas</cp:lastModifiedBy>
  <cp:revision>470</cp:revision>
  <dcterms:created xsi:type="dcterms:W3CDTF">2010-09-07T00:15:06Z</dcterms:created>
  <dcterms:modified xsi:type="dcterms:W3CDTF">2020-08-12T20:39:11Z</dcterms:modified>
</cp:coreProperties>
</file>