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9" r:id="rId2"/>
    <p:sldId id="370" r:id="rId3"/>
    <p:sldId id="256" r:id="rId4"/>
    <p:sldId id="414" r:id="rId5"/>
    <p:sldId id="415" r:id="rId6"/>
    <p:sldId id="411" r:id="rId7"/>
    <p:sldId id="412" r:id="rId8"/>
    <p:sldId id="257" r:id="rId9"/>
    <p:sldId id="375" r:id="rId10"/>
    <p:sldId id="376" r:id="rId11"/>
    <p:sldId id="374" r:id="rId12"/>
    <p:sldId id="413" r:id="rId13"/>
    <p:sldId id="367" r:id="rId14"/>
    <p:sldId id="378" r:id="rId15"/>
    <p:sldId id="379" r:id="rId16"/>
    <p:sldId id="380" r:id="rId17"/>
    <p:sldId id="381" r:id="rId18"/>
    <p:sldId id="382" r:id="rId19"/>
    <p:sldId id="321" r:id="rId20"/>
    <p:sldId id="41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CF2"/>
    <a:srgbClr val="FFC8E2"/>
    <a:srgbClr val="FACBCE"/>
    <a:srgbClr val="C3C3C3"/>
    <a:srgbClr val="C7C7C7"/>
    <a:srgbClr val="AEAEAE"/>
    <a:srgbClr val="5C8ABA"/>
    <a:srgbClr val="EA2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8"/>
    <p:restoredTop sz="79047" autoAdjust="0"/>
  </p:normalViewPr>
  <p:slideViewPr>
    <p:cSldViewPr snapToGrid="0" snapToObjects="1">
      <p:cViewPr varScale="1">
        <p:scale>
          <a:sx n="119" d="100"/>
          <a:sy n="119" d="100"/>
        </p:scale>
        <p:origin x="200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2D2DDE-4BD0-AF4A-A135-90E418E0FD4C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302864-BF04-F04D-82C6-F33FC6349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0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Opening Figure: One billion year old microbe fossil.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Talking point: Detail of microbe fossil dated by the age of the surrounding rock.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26FC80-29DF-384A-B388-74289F9CEDA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A third mechanism of evolution is gene flow where a new allele (brown circle) is brought into a population through mating with an individual from a different population.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The final mechanism is genetic drift which happens by chance, not selection of fitness, and is the loss of an allele (blank spot marked by arrow) from a population. Drift typically happens in small and/or isolated populations.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ELSI Figure 4.1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Nineteenth century political cartoon of Charles Darwin. The concept of descent from a common ancestor was not fully understood by Victorian England, so Darwin was ridiculed as being a buffoon.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Talking point: Since Darwin’s publication, supporting the scientific understanding of evolution has generated ridicule and condemnation.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he criticism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comes from sources of faith and not science even though the two areas do not address the same aspects of life. Evolution is based on data, not faith.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81CC33-9510-1743-B4C7-3A57559D7253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Example of natural selection.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Overproduction of a variety of acorns leads to competition for the limited resource of light.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Faster germinating acorns grow first and shade out their competition.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Those with the selective advantage survive, reproduce, and propagate the trait of fast germination in the next generation.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 This panel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shows two tenants of natural selection. You can have the students name them.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Example of natural selection.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Overproduction of a variety of acorns leads to competition for the limited resource of light.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Faster germinating acorns grow first and shade out their competition.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Those with the selective advantage survive, reproduce, and propagate the trait of fast germination in the next generation.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Talking point: Overproduction means more progeny than the environment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can support.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Variation in the population (represented by different shapes of acorns).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Example of natural selection.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Overproduction of a variety of acorns leads to competition for the limited resource of light.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Faster germinating acorns grow first and shade out their competition.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Those with the selective advantage survive, reproduce, and propagate the trait of fast germination in the next generation.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Talking point: Competition for limited resource of light.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Example of natural selection.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Overproduction of a variety of acorns leads to competition for the limited resource of light.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Faster germinating acorns grow first and shade out their competition.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Those with the selective advantage survive, reproduce, and propagate the trait of fast germination in the next generation.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Talking point: Adaptive advantage of fast germination and growth (physiological variation) leads to reproduction of too many acorns and the cycle repeats.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This panel illustrates the definition of evolution. Students can be asked to define evolution.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This is the definition of evolution. On the left, there are 4 circles of each color representing equal abundance of each allele/phenotype. Over time, the frequency of alleles in the population changes so that 10 out of 16 are the red allele/phenotype.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is one of four mechanisms of evolution. The different shapes (alleles) are selected against through natural selection so that only round alleles survive and reproduce.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Figure 4.2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Evolution and the four mechanisms of evolution.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A,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Depiction of evolution where circles represent individuals in a population with different alleles (colors). The frequency of alleles changes over time.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B,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Natural selection favors circles that are allowed to reproduce.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C,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Mutation is the appearance of a new allele through DNA change.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 flow is the arrival of a new allele from a different population.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E,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 Genetic drift is the arbitrary loss of an allele through a process not related to natural selection.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Talking point: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Another mechanism of evolution is mutation which creates a new allele (purple circle) that did not exist previously in the population. Chapter 5 looks at mutations and the evolution of new species.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08118A-678E-A44B-ADB7-8AC69829BB97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34F9-A17B-A74E-9BB2-957858BB7F50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4FDE-8571-1A4E-96D1-41A9CC3B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4DE8-E752-3D42-8EA8-FE9A663F7E7B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8BA7-7E89-9348-B8AF-615955E10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08F5-6A9F-DE42-A637-0446A60D7044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B7EB-6ABE-FB49-A042-B2E904AF6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B45A-F29D-8541-9463-F559D066B0A3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EEA1-01D6-3E41-9941-292986161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BB5A-BE48-C845-8C74-42957CDCF302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E680-8220-0944-BE5D-B502CC8D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F912-4776-D94D-868C-E6CCA2BA5C0A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F8F8-CCB5-5742-9F7E-1A9CBDCD9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4B0F-ACE8-304D-8BA9-6A83727FB4B4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98AD-E04B-764E-AFA0-4AC6AA7A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F05F-B147-6147-AB83-1FC0489E7BDD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92C7-7187-784B-8689-626A0DDE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A3E7-AE7C-924E-9316-DCF86EF3F1C2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09DE-D45C-EF41-A54C-0711B85A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D222-F68A-1647-8BC3-368906A8A67C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A6F1-7762-2C47-8458-6EF165F33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1B4D-EC80-2D4D-B559-FF094DA34507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FFA7-665B-A442-B826-8423E4AB5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3AB228-82F0-3949-85BC-62A9523CE42A}" type="datetime1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275F906-95AF-AB4A-AE5B-5989EDD17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202882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Times New Roman" charset="0"/>
                <a:cs typeface="Times New Roman" charset="0"/>
              </a:rPr>
              <a:t>PowerPoint Slides for Chapter 4:</a:t>
            </a:r>
          </a:p>
          <a:p>
            <a:pPr algn="ctr" eaLnBrk="1" hangingPunct="1"/>
            <a:r>
              <a:rPr lang="en-US" sz="3600" b="1" dirty="0">
                <a:latin typeface="Times New Roman"/>
                <a:cs typeface="Times New Roman"/>
              </a:rPr>
              <a:t>Evolution and Origin of Cells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47000" y="4926013"/>
            <a:ext cx="7861300" cy="954107"/>
          </a:xfrm>
          <a:prstGeom prst="rect">
            <a:avLst/>
          </a:prstGeom>
          <a:solidFill>
            <a:srgbClr val="F28427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+mn-lt"/>
                <a:cs typeface="Times New Roman" charset="0"/>
              </a:rPr>
              <a:t>by A. Malcolm Campbell, Laurie J. Heyer, &amp; Christopher Paradise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7000" y="3532188"/>
            <a:ext cx="7861300" cy="1077218"/>
          </a:xfrm>
          <a:prstGeom prst="rect">
            <a:avLst/>
          </a:prstGeom>
          <a:solidFill>
            <a:srgbClr val="176A6D"/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4.1 What is evolution?</a:t>
            </a:r>
            <a:b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7000" y="166420"/>
            <a:ext cx="7017705" cy="1569660"/>
          </a:xfrm>
          <a:prstGeom prst="rect">
            <a:avLst/>
          </a:prstGeom>
          <a:solidFill>
            <a:srgbClr val="87439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i="1" dirty="0">
                <a:latin typeface="Times New Roman" charset="0"/>
              </a:rPr>
              <a:t>Integrating Concepts in Biology</a:t>
            </a:r>
          </a:p>
        </p:txBody>
      </p:sp>
      <p:pic>
        <p:nvPicPr>
          <p:cNvPr id="1026" name="Picture 2" descr="C:\Users\chparadise\Documents\IntegratingConcepts2014\ico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00" y="177704"/>
            <a:ext cx="1682564" cy="1550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59227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Natural Selection Example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4.1</a:t>
            </a:r>
          </a:p>
        </p:txBody>
      </p:sp>
      <p:pic>
        <p:nvPicPr>
          <p:cNvPr id="10" name="Picture 9" descr="ICB_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33"/>
            <a:ext cx="9144000" cy="2973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9014" y="1962600"/>
            <a:ext cx="3094528" cy="271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4590" y="808125"/>
            <a:ext cx="6744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Five tenants of natural selection: 1) overproduction = limited resources</a:t>
            </a:r>
          </a:p>
          <a:p>
            <a:r>
              <a:rPr lang="en-US" dirty="0">
                <a:latin typeface="Times"/>
                <a:cs typeface="Times"/>
              </a:rPr>
              <a:t>						      2) variation in the population</a:t>
            </a:r>
          </a:p>
          <a:p>
            <a:r>
              <a:rPr lang="en-US" dirty="0">
                <a:latin typeface="Times"/>
                <a:cs typeface="Times"/>
              </a:rPr>
              <a:t>						      3) competition for resources</a:t>
            </a:r>
          </a:p>
        </p:txBody>
      </p:sp>
    </p:spTree>
    <p:extLst>
      <p:ext uri="{BB962C8B-B14F-4D97-AF65-F5344CB8AC3E}">
        <p14:creationId xmlns:p14="http://schemas.microsoft.com/office/powerpoint/2010/main" val="253950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Natural Selection Example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4.1</a:t>
            </a:r>
          </a:p>
        </p:txBody>
      </p:sp>
      <p:pic>
        <p:nvPicPr>
          <p:cNvPr id="10" name="Picture 9" descr="ICB_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33"/>
            <a:ext cx="9144000" cy="2973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4590" y="808125"/>
            <a:ext cx="687170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Five tenants of natural selection: 1) overproduction = limited resources</a:t>
            </a:r>
          </a:p>
          <a:p>
            <a:r>
              <a:rPr lang="en-US" dirty="0">
                <a:latin typeface="Times"/>
                <a:cs typeface="Times"/>
              </a:rPr>
              <a:t>						      2) variation in the population</a:t>
            </a:r>
          </a:p>
          <a:p>
            <a:r>
              <a:rPr lang="en-US" dirty="0">
                <a:latin typeface="Times"/>
                <a:cs typeface="Times"/>
              </a:rPr>
              <a:t>						      3) competition for resources</a:t>
            </a: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						      4) adaptive advantage for some.</a:t>
            </a:r>
          </a:p>
          <a:p>
            <a:r>
              <a:rPr lang="en-US" dirty="0">
                <a:latin typeface="Times"/>
                <a:cs typeface="Times"/>
              </a:rPr>
              <a:t>						      5</a:t>
            </a:r>
            <a:r>
              <a:rPr lang="en-US">
                <a:latin typeface="Times"/>
                <a:cs typeface="Times"/>
              </a:rPr>
              <a:t>) reproduction </a:t>
            </a:r>
            <a:r>
              <a:rPr lang="en-US" dirty="0">
                <a:latin typeface="Times"/>
                <a:cs typeface="Times"/>
              </a:rPr>
              <a:t>for those who survive.</a:t>
            </a:r>
          </a:p>
        </p:txBody>
      </p:sp>
    </p:spTree>
    <p:extLst>
      <p:ext uri="{BB962C8B-B14F-4D97-AF65-F5344CB8AC3E}">
        <p14:creationId xmlns:p14="http://schemas.microsoft.com/office/powerpoint/2010/main" val="288225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61A6A-63D5-8345-BDA0-6A6EA1C1F493}"/>
              </a:ext>
            </a:extLst>
          </p:cNvPr>
          <p:cNvSpPr txBox="1"/>
          <p:nvPr/>
        </p:nvSpPr>
        <p:spPr>
          <a:xfrm>
            <a:off x="1039415" y="2269519"/>
            <a:ext cx="6729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 pitchFamily="2" charset="0"/>
              </a:rPr>
              <a:t>Working in your group, apply natural selection to cancer. Make sure to keep in mind the true definition of evolution.</a:t>
            </a:r>
          </a:p>
        </p:txBody>
      </p:sp>
    </p:spTree>
    <p:extLst>
      <p:ext uri="{BB962C8B-B14F-4D97-AF65-F5344CB8AC3E}">
        <p14:creationId xmlns:p14="http://schemas.microsoft.com/office/powerpoint/2010/main" val="347973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Definition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868" y="1776109"/>
            <a:ext cx="3721099" cy="477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Definition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868" y="1776109"/>
            <a:ext cx="3721099" cy="477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737" y="2043312"/>
            <a:ext cx="8730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change in allele frequency in a population over time </a:t>
            </a:r>
          </a:p>
        </p:txBody>
      </p:sp>
    </p:spTree>
    <p:extLst>
      <p:ext uri="{BB962C8B-B14F-4D97-AF65-F5344CB8AC3E}">
        <p14:creationId xmlns:p14="http://schemas.microsoft.com/office/powerpoint/2010/main" val="236706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Four Mechanisms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868" y="2812815"/>
            <a:ext cx="3721099" cy="374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85087" y="2645363"/>
            <a:ext cx="582880" cy="816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Four Mechanisms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868" y="3894667"/>
            <a:ext cx="3721099" cy="265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Four Mechanisms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868" y="5606815"/>
            <a:ext cx="3721099" cy="94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Four Mechanisms of Evolution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4.2</a:t>
            </a:r>
          </a:p>
        </p:txBody>
      </p:sp>
      <p:pic>
        <p:nvPicPr>
          <p:cNvPr id="3" name="Picture 2" descr="ICB_0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78" y="811292"/>
            <a:ext cx="306238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47814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5"/>
          <p:cNvSpPr>
            <a:spLocks noGrp="1"/>
          </p:cNvSpPr>
          <p:nvPr>
            <p:ph type="title"/>
          </p:nvPr>
        </p:nvSpPr>
        <p:spPr>
          <a:xfrm>
            <a:off x="0" y="6472238"/>
            <a:ext cx="3267075" cy="385762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ELSI Fig. 4.1 </a:t>
            </a:r>
          </a:p>
        </p:txBody>
      </p:sp>
      <p:sp>
        <p:nvSpPr>
          <p:cNvPr id="33794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>
                <a:latin typeface="Times New Roman" charset="0"/>
              </a:rPr>
              <a:t>Political Satire of Darwin</a:t>
            </a:r>
            <a:endParaRPr lang="en-US" sz="4800" baseline="30000">
              <a:latin typeface="Times New Roman" charset="0"/>
            </a:endParaRPr>
          </a:p>
        </p:txBody>
      </p:sp>
      <p:pic>
        <p:nvPicPr>
          <p:cNvPr id="2" name="Picture 1" descr="ICB_ELSI_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3" y="842963"/>
            <a:ext cx="4640278" cy="5772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9780" y="6554371"/>
            <a:ext cx="1134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public domain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594359"/>
            <a:ext cx="8420100" cy="5262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Biology Learning Objectives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Define evolution and distinguish the four mechanisms of evolution.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Illustrate how natural selection works by giving a real example.</a:t>
            </a:r>
            <a:br>
              <a:rPr lang="en-US" sz="2800" dirty="0">
                <a:latin typeface="Times New Roman"/>
                <a:cs typeface="Times New Roman"/>
              </a:rPr>
            </a:b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ELSI Learning Objectives</a:t>
            </a: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Distinguish religion and science as two different ways of understanding the world.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Evaluate the difference between </a:t>
            </a:r>
            <a:r>
              <a:rPr lang="en-US" sz="2800" i="1" dirty="0">
                <a:latin typeface="Times New Roman"/>
                <a:cs typeface="Times New Roman"/>
              </a:rPr>
              <a:t>belief</a:t>
            </a:r>
            <a:r>
              <a:rPr lang="en-US" sz="2800" dirty="0">
                <a:latin typeface="Times New Roman"/>
                <a:cs typeface="Times New Roman"/>
              </a:rPr>
              <a:t> and </a:t>
            </a:r>
            <a:r>
              <a:rPr lang="en-US" sz="2800" i="1" dirty="0">
                <a:latin typeface="Times New Roman"/>
                <a:cs typeface="Times New Roman"/>
              </a:rPr>
              <a:t>acceptance</a:t>
            </a:r>
            <a:r>
              <a:rPr lang="en-US" sz="2800" dirty="0">
                <a:latin typeface="Times New Roman"/>
                <a:cs typeface="Times New Roman"/>
              </a:rPr>
              <a:t> of evolution.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Define the scientific term </a:t>
            </a:r>
            <a:r>
              <a:rPr lang="en-US" sz="2800" i="1" dirty="0">
                <a:latin typeface="Times New Roman"/>
                <a:cs typeface="Times New Roman"/>
              </a:rPr>
              <a:t>theory.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4315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679" y="2934176"/>
            <a:ext cx="570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80"/>
                </a:solidFill>
                <a:latin typeface="Times"/>
                <a:cs typeface="Times"/>
              </a:rPr>
              <a:t>Why are religion and evolution often pitted against each other?</a:t>
            </a:r>
          </a:p>
        </p:txBody>
      </p:sp>
      <p:pic>
        <p:nvPicPr>
          <p:cNvPr id="5" name="Picture 4" descr="fish evidence eats fai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79" y="4363962"/>
            <a:ext cx="5686425" cy="2247900"/>
          </a:xfrm>
          <a:prstGeom prst="rect">
            <a:avLst/>
          </a:prstGeom>
        </p:spPr>
      </p:pic>
      <p:pic>
        <p:nvPicPr>
          <p:cNvPr id="7" name="Picture 6" descr="darwin_vs_creationism_evolution_vs_god_bumper_sticker-r4894c2a331734c0f8b9f7fd5c307ce2a_v9wht_8byvr_3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7" b="34962"/>
          <a:stretch/>
        </p:blipFill>
        <p:spPr>
          <a:xfrm>
            <a:off x="1007568" y="540171"/>
            <a:ext cx="6706857" cy="19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>
          <a:xfrm>
            <a:off x="0" y="6394450"/>
            <a:ext cx="2473325" cy="463550"/>
          </a:xfrm>
        </p:spPr>
        <p:txBody>
          <a:bodyPr/>
          <a:lstStyle/>
          <a:p>
            <a:pPr algn="l"/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Opening Figure</a:t>
            </a:r>
          </a:p>
        </p:txBody>
      </p:sp>
      <p:pic>
        <p:nvPicPr>
          <p:cNvPr id="15362" name="Picture 5" descr="origin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8" y="1023393"/>
            <a:ext cx="6675123" cy="51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Fossil Evidence of Early Life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9482" y="64886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William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Schopf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UCLA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2575-5736-3E47-A890-F5F883C2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78" y="1372945"/>
            <a:ext cx="6987092" cy="1143000"/>
          </a:xfrm>
        </p:spPr>
        <p:txBody>
          <a:bodyPr/>
          <a:lstStyle/>
          <a:p>
            <a:r>
              <a:rPr lang="en-US" dirty="0"/>
              <a:t>Change in allele frequency in a population over time.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6540E67-4600-344B-BC01-E72C6A5E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Define Evolution</a:t>
            </a:r>
          </a:p>
        </p:txBody>
      </p:sp>
    </p:spTree>
    <p:extLst>
      <p:ext uri="{BB962C8B-B14F-4D97-AF65-F5344CB8AC3E}">
        <p14:creationId xmlns:p14="http://schemas.microsoft.com/office/powerpoint/2010/main" val="49198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2575-5736-3E47-A890-F5F883C2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146" y="1471722"/>
            <a:ext cx="5986630" cy="1143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in allele frequency in a population over time.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6540E67-4600-344B-BC01-E72C6A5E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Define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3067-1C4B-D648-AC67-171000BA8E87}"/>
              </a:ext>
            </a:extLst>
          </p:cNvPr>
          <p:cNvSpPr txBox="1"/>
          <p:nvPr/>
        </p:nvSpPr>
        <p:spPr>
          <a:xfrm>
            <a:off x="1161828" y="3318948"/>
            <a:ext cx="719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understanding that has been validated so often it is accepted as true beyond doubt</a:t>
            </a:r>
          </a:p>
        </p:txBody>
      </p:sp>
    </p:spTree>
    <p:extLst>
      <p:ext uri="{BB962C8B-B14F-4D97-AF65-F5344CB8AC3E}">
        <p14:creationId xmlns:p14="http://schemas.microsoft.com/office/powerpoint/2010/main" val="348125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61A6A-63D5-8345-BDA0-6A6EA1C1F493}"/>
              </a:ext>
            </a:extLst>
          </p:cNvPr>
          <p:cNvSpPr txBox="1"/>
          <p:nvPr/>
        </p:nvSpPr>
        <p:spPr>
          <a:xfrm>
            <a:off x="210740" y="912052"/>
            <a:ext cx="8722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living systems occurred by natural processes, and life continues to evolve within a changing environment.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can be linked by lines of descent from common ancestry.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 is a mechanism of evolution that accounts for adaptation.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activity can alter the course of evolution. 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0A137FE-5C1A-D849-A462-F78F85C8C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Themes of Evolution</a:t>
            </a:r>
          </a:p>
        </p:txBody>
      </p:sp>
    </p:spTree>
    <p:extLst>
      <p:ext uri="{BB962C8B-B14F-4D97-AF65-F5344CB8AC3E}">
        <p14:creationId xmlns:p14="http://schemas.microsoft.com/office/powerpoint/2010/main" val="194539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E839B0-18E7-9341-98E4-010329434EB6}"/>
              </a:ext>
            </a:extLst>
          </p:cNvPr>
          <p:cNvSpPr txBox="1"/>
          <p:nvPr/>
        </p:nvSpPr>
        <p:spPr>
          <a:xfrm>
            <a:off x="96649" y="1166842"/>
            <a:ext cx="849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replicates itself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undergoes changes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requires energy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occupies three-dimensional space big enough to contain cargo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0E44A67-DF6D-9940-9930-50487D13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charset="0"/>
              </a:rPr>
              <a:t>Properties of Life</a:t>
            </a:r>
          </a:p>
        </p:txBody>
      </p:sp>
    </p:spTree>
    <p:extLst>
      <p:ext uri="{BB962C8B-B14F-4D97-AF65-F5344CB8AC3E}">
        <p14:creationId xmlns:p14="http://schemas.microsoft.com/office/powerpoint/2010/main" val="86664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Natural Selection Example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4.1</a:t>
            </a:r>
          </a:p>
        </p:txBody>
      </p:sp>
      <p:pic>
        <p:nvPicPr>
          <p:cNvPr id="10" name="Picture 9" descr="ICB_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33"/>
            <a:ext cx="9144000" cy="2973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9435" y="1962600"/>
            <a:ext cx="6034107" cy="271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4590" y="888054"/>
            <a:ext cx="350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Five tenants of natural selection: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111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Natural Selection Example</a:t>
            </a:r>
          </a:p>
        </p:txBody>
      </p:sp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6289675"/>
            <a:ext cx="1514475" cy="568325"/>
          </a:xfrm>
        </p:spPr>
        <p:txBody>
          <a:bodyPr/>
          <a:lstStyle/>
          <a:p>
            <a:pPr algn="l"/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Fig. 4.1</a:t>
            </a:r>
          </a:p>
        </p:txBody>
      </p:sp>
      <p:pic>
        <p:nvPicPr>
          <p:cNvPr id="10" name="Picture 9" descr="ICB_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33"/>
            <a:ext cx="9144000" cy="2973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6574" y="6554371"/>
            <a:ext cx="5546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 2015 by AM Campbell, LJ Heyer, CJ Paradise. All rights reserved.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9435" y="1962600"/>
            <a:ext cx="6034107" cy="271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4590" y="808125"/>
            <a:ext cx="6744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Five tenants of natural selection: 1) overproduction = limited resources</a:t>
            </a:r>
          </a:p>
          <a:p>
            <a:r>
              <a:rPr lang="en-US" dirty="0">
                <a:latin typeface="Times"/>
                <a:cs typeface="Times"/>
              </a:rPr>
              <a:t>						      2) variation in the population</a:t>
            </a:r>
          </a:p>
          <a:p>
            <a:r>
              <a:rPr lang="en-US" dirty="0">
                <a:latin typeface="Times"/>
                <a:cs typeface="Times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59368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1953</Words>
  <Application>Microsoft Macintosh PowerPoint</Application>
  <PresentationFormat>On-screen Show (4:3)</PresentationFormat>
  <Paragraphs>127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Opening Figure</vt:lpstr>
      <vt:lpstr>Change in allele frequency in a population over time.</vt:lpstr>
      <vt:lpstr>Change in allele frequency in a population over time.</vt:lpstr>
      <vt:lpstr>PowerPoint Presentation</vt:lpstr>
      <vt:lpstr>PowerPoint Presentation</vt:lpstr>
      <vt:lpstr>Fig. 4.1</vt:lpstr>
      <vt:lpstr>Fig. 4.1</vt:lpstr>
      <vt:lpstr>Fig. 4.1</vt:lpstr>
      <vt:lpstr>Fig. 4.1</vt:lpstr>
      <vt:lpstr>PowerPoint Presentation</vt:lpstr>
      <vt:lpstr>Fig. 4.2</vt:lpstr>
      <vt:lpstr>Fig. 4.2</vt:lpstr>
      <vt:lpstr>Fig. 4.2</vt:lpstr>
      <vt:lpstr>Fig. 4.2</vt:lpstr>
      <vt:lpstr>Fig. 4.2</vt:lpstr>
      <vt:lpstr>Fig. 4.2</vt:lpstr>
      <vt:lpstr>ELSI Fig. 4.1 </vt:lpstr>
      <vt:lpstr>PowerPoint Presentation</vt:lpstr>
    </vt:vector>
  </TitlesOfParts>
  <Company>Davidson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 Campbell</dc:creator>
  <cp:lastModifiedBy>Luckie, Douglas</cp:lastModifiedBy>
  <cp:revision>460</cp:revision>
  <dcterms:created xsi:type="dcterms:W3CDTF">2010-09-06T20:16:41Z</dcterms:created>
  <dcterms:modified xsi:type="dcterms:W3CDTF">2020-08-12T20:31:27Z</dcterms:modified>
</cp:coreProperties>
</file>