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719" r:id="rId1"/>
  </p:sldMasterIdLst>
  <p:notesMasterIdLst>
    <p:notesMasterId r:id="rId17"/>
  </p:notesMasterIdLst>
  <p:sldIdLst>
    <p:sldId id="330" r:id="rId2"/>
    <p:sldId id="327" r:id="rId3"/>
    <p:sldId id="328" r:id="rId4"/>
    <p:sldId id="329" r:id="rId5"/>
    <p:sldId id="331" r:id="rId6"/>
    <p:sldId id="332" r:id="rId7"/>
    <p:sldId id="333" r:id="rId8"/>
    <p:sldId id="334" r:id="rId9"/>
    <p:sldId id="335" r:id="rId10"/>
    <p:sldId id="342" r:id="rId11"/>
    <p:sldId id="337" r:id="rId12"/>
    <p:sldId id="339" r:id="rId13"/>
    <p:sldId id="338" r:id="rId14"/>
    <p:sldId id="340" r:id="rId15"/>
    <p:sldId id="341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999FF"/>
    <a:srgbClr val="99CCFF"/>
    <a:srgbClr val="FF99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>
      <p:cViewPr varScale="1">
        <p:scale>
          <a:sx n="119" d="100"/>
          <a:sy n="119" d="100"/>
        </p:scale>
        <p:origin x="14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6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-6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6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38024F3E-8BD1-D844-973D-40062D265D5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ヒラギノ角ゴ Pro W3" pitchFamily="-65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ヒラギノ角ゴ Pro W3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ヒラギノ角ゴ Pro W3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Arial" charset="0"/>
              <a:ea typeface="ＭＳ Ｐゴシック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9pPr>
          </a:lstStyle>
          <a:p>
            <a:fld id="{8AE33003-F713-4A40-8882-C31BD5977D58}" type="slidenum">
              <a:rPr lang="en-US" altLang="x-none" sz="1200">
                <a:latin typeface="Arial" charset="0"/>
              </a:rPr>
              <a:pPr/>
              <a:t>2</a:t>
            </a:fld>
            <a:endParaRPr lang="en-US" altLang="x-none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>
                <a:latin typeface="Arial" charset="0"/>
                <a:ea typeface="ＭＳ Ｐゴシック" charset="-128"/>
              </a:rPr>
              <a:t>Only Ladder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9pPr>
          </a:lstStyle>
          <a:p>
            <a:fld id="{AD032900-4748-844F-B7EA-65A87D8431FD}" type="slidenum">
              <a:rPr lang="en-US" altLang="x-none" sz="1200">
                <a:latin typeface="Arial" charset="0"/>
              </a:rPr>
              <a:pPr/>
              <a:t>3</a:t>
            </a:fld>
            <a:endParaRPr lang="en-US" altLang="x-none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Arial" charset="0"/>
              <a:ea typeface="ＭＳ Ｐゴシック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9pPr>
          </a:lstStyle>
          <a:p>
            <a:fld id="{DD598D47-459E-B148-8DB8-6D0B4A9D6951}" type="slidenum">
              <a:rPr lang="en-US" altLang="x-none" sz="1200">
                <a:latin typeface="Arial" charset="0"/>
              </a:rPr>
              <a:pPr/>
              <a:t>4</a:t>
            </a:fld>
            <a:endParaRPr lang="en-US" altLang="x-none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636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>
                <a:latin typeface="Arial" charset="0"/>
                <a:ea typeface="ＭＳ Ｐゴシック" charset="-128"/>
              </a:rPr>
              <a:t>Only Ladder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9pPr>
          </a:lstStyle>
          <a:p>
            <a:fld id="{1B11CFAC-257A-D34D-8300-42EE87B9C752}" type="slidenum">
              <a:rPr lang="en-US" altLang="x-none" sz="1200">
                <a:latin typeface="Arial" charset="0"/>
              </a:rPr>
              <a:pPr/>
              <a:t>5</a:t>
            </a:fld>
            <a:endParaRPr lang="en-US" altLang="x-none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>
                <a:latin typeface="Arial" charset="0"/>
                <a:ea typeface="ＭＳ Ｐゴシック" charset="-128"/>
              </a:rPr>
              <a:t>Only Ladder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9pPr>
          </a:lstStyle>
          <a:p>
            <a:fld id="{0EFD694A-5483-EF45-B6CA-75E815514A27}" type="slidenum">
              <a:rPr lang="en-US" altLang="x-none" sz="1200">
                <a:latin typeface="Arial" charset="0"/>
              </a:rPr>
              <a:pPr/>
              <a:t>6</a:t>
            </a:fld>
            <a:endParaRPr lang="en-US" altLang="x-none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3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AEE764-6233-5C4F-842C-0413BD4C9248}" type="datetime1">
              <a:rPr lang="en-US" altLang="x-none"/>
              <a:pPr/>
              <a:t>10/7/18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5A79E-2A0B-6448-B684-23B0F086D125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8454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004B7B-9881-C446-9AA4-5C6F319C275E}" type="datetime1">
              <a:rPr lang="en-US" altLang="x-none"/>
              <a:pPr/>
              <a:t>10/7/18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3A4FC-3063-4540-A55B-4A16B6926A9E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78357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3C7C11-3ED4-2C49-8BE0-F48C538D3635}" type="datetime1">
              <a:rPr lang="en-US" altLang="x-none"/>
              <a:pPr/>
              <a:t>10/7/18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33799-19A4-AB46-8261-382D884F412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60381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BC89C5-143D-A847-B298-50D84E088D64}" type="datetime1">
              <a:rPr lang="en-US" altLang="x-none"/>
              <a:pPr/>
              <a:t>10/7/18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00EC6-D09F-274E-9522-AA4925DEE1A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152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921E39-B0EE-6F45-AC1C-B81B5C8FBE75}" type="datetime1">
              <a:rPr lang="en-US" altLang="x-none"/>
              <a:pPr/>
              <a:t>10/7/18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250AC-DCCF-E649-ABC9-2AB80B8E85B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0780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CF670E-E159-9C44-9A75-A5097CD84D59}" type="datetime1">
              <a:rPr lang="en-US" altLang="x-none"/>
              <a:pPr/>
              <a:t>10/7/18</a:t>
            </a:fld>
            <a:endParaRPr lang="en-US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CE537-5114-7A4E-896D-5F5B4CCE981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14305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75915E-0E3A-384A-B88B-129E67BCBC79}" type="datetime1">
              <a:rPr lang="en-US" altLang="x-none"/>
              <a:pPr/>
              <a:t>10/7/18</a:t>
            </a:fld>
            <a:endParaRPr lang="en-US" altLang="x-non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E8707-D068-7F4D-BD09-61D1709658E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13005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FD762E-D6A2-9D48-B85D-B8D36813338F}" type="datetime1">
              <a:rPr lang="en-US" altLang="x-none"/>
              <a:pPr/>
              <a:t>10/7/18</a:t>
            </a:fld>
            <a:endParaRPr lang="en-US" altLang="x-non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C395D-EA7D-3542-8337-450550C06EC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9108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6DFDFF-0EC1-4048-A103-218E146C3C64}" type="datetime1">
              <a:rPr lang="en-US" altLang="x-none"/>
              <a:pPr/>
              <a:t>10/7/18</a:t>
            </a:fld>
            <a:endParaRPr lang="en-US" altLang="x-non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BF393-4E40-254B-B4C8-4C20861A4BCE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45477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1FF5EE-2A25-734B-83A5-78FEF1489D98}" type="datetime1">
              <a:rPr lang="en-US" altLang="x-none"/>
              <a:pPr/>
              <a:t>10/7/18</a:t>
            </a:fld>
            <a:endParaRPr lang="en-US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C2890-3FFE-154D-A0F6-A9ACE75185A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35388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333EE9-6E06-434C-8049-26D88AF655A9}" type="datetime1">
              <a:rPr lang="en-US" altLang="x-none"/>
              <a:pPr/>
              <a:t>10/7/18</a:t>
            </a:fld>
            <a:endParaRPr lang="en-US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F4277-1A88-AE41-A667-7269FC0AB14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94271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3A06C444-94DC-CF43-916B-839CFFC2D0DD}" type="datetime1">
              <a:rPr lang="en-US" altLang="x-none"/>
              <a:pPr/>
              <a:t>10/7/18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ahoma" pitchFamily="-6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1934F3C-3ACE-B544-B3B4-0F2953B6F1DF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32" charset="-128"/>
          <a:cs typeface="ＭＳ Ｐゴシック" pitchFamily="-3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32" charset="0"/>
          <a:ea typeface="ＭＳ Ｐゴシック" pitchFamily="-32" charset="-128"/>
          <a:cs typeface="ＭＳ Ｐゴシック" pitchFamily="-3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32" charset="0"/>
          <a:ea typeface="ＭＳ Ｐゴシック" pitchFamily="-32" charset="-128"/>
          <a:cs typeface="ＭＳ Ｐゴシック" pitchFamily="-3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32" charset="0"/>
          <a:ea typeface="ＭＳ Ｐゴシック" pitchFamily="-32" charset="-128"/>
          <a:cs typeface="ＭＳ Ｐゴシック" pitchFamily="-3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32" charset="0"/>
          <a:ea typeface="ＭＳ Ｐゴシック" pitchFamily="-32" charset="-128"/>
          <a:cs typeface="ＭＳ Ｐゴシック" pitchFamily="-3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32" charset="0"/>
          <a:ea typeface="ＭＳ Ｐゴシック" pitchFamily="-32" charset="-128"/>
          <a:cs typeface="ＭＳ Ｐゴシック" pitchFamily="-3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32" charset="0"/>
          <a:ea typeface="ＭＳ Ｐゴシック" pitchFamily="-32" charset="-128"/>
          <a:cs typeface="ＭＳ Ｐゴシック" pitchFamily="-3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32" charset="0"/>
          <a:ea typeface="ＭＳ Ｐゴシック" pitchFamily="-32" charset="-128"/>
          <a:cs typeface="ＭＳ Ｐゴシック" pitchFamily="-3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32" charset="0"/>
          <a:ea typeface="ＭＳ Ｐゴシック" pitchFamily="-32" charset="-128"/>
          <a:cs typeface="ＭＳ Ｐゴシック" pitchFamily="-3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32" charset="-128"/>
          <a:cs typeface="ＭＳ Ｐゴシック" pitchFamily="-3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3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65" charset="-128"/>
          <a:cs typeface="ヒラギノ角ゴ Pro W3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705600" y="57912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9pPr>
          </a:lstStyle>
          <a:p>
            <a:fld id="{82E51AC4-6BA7-BC4D-8401-D17E7133A387}" type="slidenum">
              <a:rPr lang="en-US" altLang="x-none" sz="1200">
                <a:solidFill>
                  <a:srgbClr val="898989"/>
                </a:solidFill>
              </a:rPr>
              <a:pPr/>
              <a:t>1</a:t>
            </a:fld>
            <a:endParaRPr lang="en-US" altLang="x-none" sz="1200">
              <a:solidFill>
                <a:srgbClr val="898989"/>
              </a:solidFill>
            </a:endParaRPr>
          </a:p>
        </p:txBody>
      </p:sp>
      <p:pic>
        <p:nvPicPr>
          <p:cNvPr id="23560" name="Picture 6" descr="Picture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800600"/>
            <a:ext cx="4248150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biol_02_img01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49400"/>
            <a:ext cx="444500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10"/>
          <p:cNvSpPr txBox="1">
            <a:spLocks noChangeArrowheads="1"/>
          </p:cNvSpPr>
          <p:nvPr/>
        </p:nvSpPr>
        <p:spPr bwMode="auto">
          <a:xfrm>
            <a:off x="6248400" y="3911600"/>
            <a:ext cx="520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9pPr>
          </a:lstStyle>
          <a:p>
            <a:r>
              <a:rPr lang="en-US" altLang="x-none" sz="32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914400" y="152400"/>
            <a:ext cx="7543800" cy="1431925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4100" b="1" dirty="0">
                <a:ln w="6350">
                  <a:noFill/>
                </a:ln>
                <a:solidFill>
                  <a:srgbClr val="FF33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Troubleshooting 1.0: Analyzing results in a gel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solidFill>
                  <a:srgbClr val="595959"/>
                </a:solidFill>
                <a:latin typeface="American Typewriter" charset="0"/>
                <a:ea typeface="ＭＳ Ｐゴシック" charset="-128"/>
              </a:rPr>
              <a:t>Gel Polymerization Buffer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89397" y="1417638"/>
            <a:ext cx="8229600" cy="116205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altLang="x-none" dirty="0">
                <a:solidFill>
                  <a:srgbClr val="595959"/>
                </a:solidFill>
                <a:ea typeface="ＭＳ Ｐゴシック" charset="-128"/>
              </a:rPr>
              <a:t>What are the purpose of the agarose gel buffer (TBE)?</a:t>
            </a:r>
          </a:p>
        </p:txBody>
      </p:sp>
      <p:pic>
        <p:nvPicPr>
          <p:cNvPr id="5" name="Picture 3" descr="IMG_02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8" b="7735"/>
          <a:stretch>
            <a:fillRect/>
          </a:stretch>
        </p:blipFill>
        <p:spPr bwMode="auto">
          <a:xfrm>
            <a:off x="2514600" y="2819400"/>
            <a:ext cx="371475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02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solidFill>
                  <a:srgbClr val="595959"/>
                </a:solidFill>
                <a:ea typeface="ＭＳ Ｐゴシック" charset="-128"/>
              </a:rPr>
              <a:t>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>
                <a:solidFill>
                  <a:srgbClr val="595959"/>
                </a:solidFill>
                <a:ea typeface="ＭＳ Ｐゴシック" charset="-128"/>
              </a:rPr>
              <a:t>Several types of buffers all using EDTA (pH 8.0): TAE, TBE, LB (pH 7.5-7.8)</a:t>
            </a:r>
          </a:p>
          <a:p>
            <a:endParaRPr lang="en-US" altLang="x-none" dirty="0">
              <a:solidFill>
                <a:srgbClr val="595959"/>
              </a:solidFill>
              <a:ea typeface="ＭＳ Ｐゴシック" charset="-128"/>
            </a:endParaRPr>
          </a:p>
          <a:p>
            <a:r>
              <a:rPr lang="en-US" altLang="x-none" dirty="0">
                <a:solidFill>
                  <a:srgbClr val="595959"/>
                </a:solidFill>
                <a:ea typeface="ＭＳ Ｐゴシック" charset="-128"/>
              </a:rPr>
              <a:t>The composition and ionic strength of the buffer determines DNA mobility through the gel</a:t>
            </a:r>
          </a:p>
          <a:p>
            <a:pPr lvl="1"/>
            <a:r>
              <a:rPr lang="en-US" altLang="x-none" sz="2400" dirty="0">
                <a:solidFill>
                  <a:srgbClr val="595959"/>
                </a:solidFill>
                <a:ea typeface="ＭＳ Ｐゴシック" charset="-128"/>
              </a:rPr>
              <a:t>No buffer = little to no movement</a:t>
            </a:r>
          </a:p>
          <a:p>
            <a:pPr lvl="1"/>
            <a:r>
              <a:rPr lang="en-US" altLang="x-none" sz="2400" dirty="0">
                <a:solidFill>
                  <a:srgbClr val="595959"/>
                </a:solidFill>
                <a:ea typeface="ＭＳ Ｐゴシック" charset="-128"/>
              </a:rPr>
              <a:t>Too much or too strong buffer = lots of heat/melting</a:t>
            </a:r>
          </a:p>
          <a:p>
            <a:pPr lvl="1">
              <a:buFont typeface="Arial" charset="0"/>
              <a:buNone/>
            </a:pPr>
            <a:endParaRPr lang="en-US" altLang="x-none" sz="2400" dirty="0">
              <a:solidFill>
                <a:srgbClr val="595959"/>
              </a:solidFill>
              <a:ea typeface="ＭＳ Ｐゴシック" charset="-128"/>
            </a:endParaRPr>
          </a:p>
          <a:p>
            <a:pPr lvl="1"/>
            <a:endParaRPr lang="en-US" altLang="x-none" sz="2400" dirty="0">
              <a:solidFill>
                <a:srgbClr val="595959"/>
              </a:solidFill>
              <a:ea typeface="ＭＳ Ｐゴシック" charset="-128"/>
            </a:endParaRPr>
          </a:p>
          <a:p>
            <a:pPr lvl="1"/>
            <a:endParaRPr lang="en-US" altLang="x-none" dirty="0">
              <a:solidFill>
                <a:srgbClr val="595959"/>
              </a:solidFill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solidFill>
                  <a:srgbClr val="7F7F7F"/>
                </a:solidFill>
                <a:ea typeface="ＭＳ Ｐゴシック" charset="-128"/>
              </a:rPr>
              <a:t>Agarose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>
                <a:solidFill>
                  <a:srgbClr val="7F7F7F"/>
                </a:solidFill>
                <a:ea typeface="ＭＳ Ｐゴシック" charset="-128"/>
              </a:rPr>
              <a:t>Linear polymer derived from seaweed</a:t>
            </a:r>
          </a:p>
          <a:p>
            <a:endParaRPr lang="en-US" altLang="x-none">
              <a:solidFill>
                <a:srgbClr val="7F7F7F"/>
              </a:solidFill>
              <a:ea typeface="ＭＳ Ｐゴシック" charset="-128"/>
            </a:endParaRPr>
          </a:p>
          <a:p>
            <a:endParaRPr lang="en-US" altLang="x-none">
              <a:solidFill>
                <a:srgbClr val="7F7F7F"/>
              </a:solidFill>
              <a:ea typeface="ＭＳ Ｐゴシック" charset="-128"/>
            </a:endParaRPr>
          </a:p>
          <a:p>
            <a:endParaRPr lang="en-US" altLang="x-none">
              <a:solidFill>
                <a:srgbClr val="7F7F7F"/>
              </a:solidFill>
              <a:ea typeface="ＭＳ Ｐゴシック" charset="-128"/>
            </a:endParaRPr>
          </a:p>
          <a:p>
            <a:endParaRPr lang="en-US" altLang="x-none">
              <a:solidFill>
                <a:srgbClr val="7F7F7F"/>
              </a:solidFill>
              <a:ea typeface="ＭＳ Ｐゴシック" charset="-128"/>
            </a:endParaRPr>
          </a:p>
          <a:p>
            <a:r>
              <a:rPr lang="en-US" altLang="x-none">
                <a:solidFill>
                  <a:srgbClr val="7F7F7F"/>
                </a:solidFill>
                <a:ea typeface="ＭＳ Ｐゴシック" charset="-128"/>
              </a:rPr>
              <a:t>Contaminated with other polysaccharides, proteins, and salts</a:t>
            </a:r>
          </a:p>
        </p:txBody>
      </p:sp>
      <p:pic>
        <p:nvPicPr>
          <p:cNvPr id="30724" name="Picture 3" descr="Screen Shot 2013-02-18 at 2.48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241550"/>
            <a:ext cx="59817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solidFill>
                  <a:srgbClr val="7F7F7F"/>
                </a:solidFill>
                <a:ea typeface="ＭＳ Ｐゴシック" charset="-128"/>
              </a:rPr>
              <a:t>Intercalating Dyes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>
                <a:solidFill>
                  <a:srgbClr val="7F7F7F"/>
                </a:solidFill>
                <a:ea typeface="ＭＳ Ｐゴシック" charset="-128"/>
              </a:rPr>
              <a:t>Fluorescent dye used to detect DNA in gels</a:t>
            </a:r>
          </a:p>
          <a:p>
            <a:pPr lvl="1"/>
            <a:r>
              <a:rPr lang="en-US" altLang="x-none">
                <a:solidFill>
                  <a:srgbClr val="7F7F7F"/>
                </a:solidFill>
                <a:ea typeface="ＭＳ Ｐゴシック" charset="-128"/>
              </a:rPr>
              <a:t>Examples: EtBr, Syber-Safe, Glo-Green</a:t>
            </a:r>
          </a:p>
          <a:p>
            <a:r>
              <a:rPr lang="en-US" altLang="x-none">
                <a:solidFill>
                  <a:srgbClr val="7F7F7F"/>
                </a:solidFill>
                <a:ea typeface="ＭＳ Ｐゴシック" charset="-128"/>
              </a:rPr>
              <a:t>Reduces electrophoretic mobility of linear DNA  by intercalating between stacked pairs causing increased rigidity</a:t>
            </a:r>
          </a:p>
          <a:p>
            <a:r>
              <a:rPr lang="en-US" altLang="x-none">
                <a:solidFill>
                  <a:srgbClr val="7F7F7F"/>
                </a:solidFill>
                <a:ea typeface="ＭＳ Ｐゴシック" charset="-128"/>
              </a:rPr>
              <a:t>Carcinogenic and should be handled carefully</a:t>
            </a:r>
          </a:p>
          <a:p>
            <a:endParaRPr lang="en-US" altLang="x-none">
              <a:solidFill>
                <a:srgbClr val="7F7F7F"/>
              </a:solidFill>
              <a:ea typeface="ＭＳ Ｐゴシック" charset="-128"/>
            </a:endParaRPr>
          </a:p>
          <a:p>
            <a:endParaRPr lang="en-US" altLang="x-none">
              <a:solidFill>
                <a:srgbClr val="7F7F7F"/>
              </a:solidFill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x-none" sz="4000">
                <a:solidFill>
                  <a:srgbClr val="7F7F7F"/>
                </a:solidFill>
                <a:ea typeface="ＭＳ Ｐゴシック" charset="-128"/>
              </a:rPr>
              <a:t>Factor that affects DNA migration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>
                <a:solidFill>
                  <a:srgbClr val="7F7F7F"/>
                </a:solidFill>
                <a:ea typeface="ＭＳ Ｐゴシック" charset="-128"/>
              </a:rPr>
              <a:t>Agarose Concentration</a:t>
            </a:r>
          </a:p>
          <a:p>
            <a:pPr lvl="1"/>
            <a:r>
              <a:rPr lang="en-US" altLang="x-none">
                <a:solidFill>
                  <a:srgbClr val="7F7F7F"/>
                </a:solidFill>
                <a:ea typeface="ＭＳ Ｐゴシック" charset="-128"/>
              </a:rPr>
              <a:t>Different concentrations of agarose result in different migration rates</a:t>
            </a:r>
          </a:p>
        </p:txBody>
      </p:sp>
      <p:pic>
        <p:nvPicPr>
          <p:cNvPr id="31748" name="Picture 3" descr="Screen Shot 2013-02-18 at 3.02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3640138"/>
            <a:ext cx="6858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Screen Shot 2013-02-18 at 2.58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38113"/>
            <a:ext cx="4984750" cy="658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5527675" y="1038225"/>
            <a:ext cx="333375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9pPr>
          </a:lstStyle>
          <a:p>
            <a:pPr algn="ctr"/>
            <a:r>
              <a:rPr lang="en-US" altLang="x-none" sz="2000">
                <a:solidFill>
                  <a:srgbClr val="7F7F7F"/>
                </a:solidFill>
                <a:latin typeface="American Typewriter" charset="0"/>
              </a:rPr>
              <a:t>There is a linear relationship between the logarithm of electrophoretic mobility and gel concentration</a:t>
            </a:r>
          </a:p>
          <a:p>
            <a:pPr algn="ctr"/>
            <a:endParaRPr lang="en-US" altLang="x-none" sz="2000">
              <a:solidFill>
                <a:srgbClr val="7F7F7F"/>
              </a:solidFill>
              <a:latin typeface="American Typewriter" charset="0"/>
            </a:endParaRPr>
          </a:p>
          <a:p>
            <a:pPr algn="ctr"/>
            <a:endParaRPr lang="en-US" altLang="x-none" sz="2000">
              <a:solidFill>
                <a:srgbClr val="7F7F7F"/>
              </a:solidFill>
              <a:latin typeface="American Typewriter" charset="0"/>
            </a:endParaRPr>
          </a:p>
          <a:p>
            <a:pPr algn="ctr"/>
            <a:endParaRPr lang="en-US" altLang="x-none" sz="2000">
              <a:solidFill>
                <a:srgbClr val="7F7F7F"/>
              </a:solidFill>
              <a:latin typeface="American Typewriter" charset="0"/>
            </a:endParaRPr>
          </a:p>
          <a:p>
            <a:pPr algn="ctr"/>
            <a:r>
              <a:rPr lang="en-US" altLang="x-none" sz="2000">
                <a:solidFill>
                  <a:srgbClr val="7F7F7F"/>
                </a:solidFill>
                <a:latin typeface="American Typewriter" charset="0"/>
              </a:rPr>
              <a:t>By altering the gel concentration, the size range effectively separated by a gel can be changed.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762000"/>
            <a:ext cx="6324600" cy="5105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990600"/>
            <a:ext cx="838200" cy="228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" name="Rectangle 3"/>
          <p:cNvSpPr/>
          <p:nvPr/>
        </p:nvSpPr>
        <p:spPr>
          <a:xfrm>
            <a:off x="2667000" y="990600"/>
            <a:ext cx="762000" cy="228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" name="Rectangle 4"/>
          <p:cNvSpPr/>
          <p:nvPr/>
        </p:nvSpPr>
        <p:spPr>
          <a:xfrm>
            <a:off x="3657600" y="990600"/>
            <a:ext cx="762000" cy="228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4648200" y="990600"/>
            <a:ext cx="762000" cy="228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7" name="Rectangle 6"/>
          <p:cNvSpPr/>
          <p:nvPr/>
        </p:nvSpPr>
        <p:spPr>
          <a:xfrm>
            <a:off x="5638800" y="990600"/>
            <a:ext cx="7620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" name="Rectangle 7"/>
          <p:cNvSpPr/>
          <p:nvPr/>
        </p:nvSpPr>
        <p:spPr>
          <a:xfrm>
            <a:off x="6629400" y="990600"/>
            <a:ext cx="762000" cy="228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</a:rPr>
              <a:t>5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752600" y="1752600"/>
            <a:ext cx="60960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752600" y="1905000"/>
            <a:ext cx="60960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52600" y="2057400"/>
            <a:ext cx="60960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52600" y="4646613"/>
            <a:ext cx="609600" cy="15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52600" y="2286000"/>
            <a:ext cx="60960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752600" y="2514600"/>
            <a:ext cx="60960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52600" y="3810000"/>
            <a:ext cx="60960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752600" y="2895600"/>
            <a:ext cx="60960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752600" y="3505200"/>
            <a:ext cx="60960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590800" y="1752600"/>
            <a:ext cx="914400" cy="16002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724400" y="1752600"/>
            <a:ext cx="60960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705600" y="3505200"/>
            <a:ext cx="60960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3" name="TextBox 22"/>
          <p:cNvSpPr txBox="1">
            <a:spLocks noChangeArrowheads="1"/>
          </p:cNvSpPr>
          <p:nvPr/>
        </p:nvSpPr>
        <p:spPr bwMode="auto">
          <a:xfrm>
            <a:off x="3124200" y="152400"/>
            <a:ext cx="327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9pPr>
          </a:lstStyle>
          <a:p>
            <a:r>
              <a:rPr lang="en-US" altLang="x-none" sz="1800"/>
              <a:t>What is going on here?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657600" y="5257800"/>
            <a:ext cx="838200" cy="45720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90800" y="3200400"/>
            <a:ext cx="914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67000" y="3429000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393" name="TextBox 26"/>
          <p:cNvSpPr txBox="1">
            <a:spLocks noChangeArrowheads="1"/>
          </p:cNvSpPr>
          <p:nvPr/>
        </p:nvSpPr>
        <p:spPr bwMode="auto">
          <a:xfrm>
            <a:off x="533400" y="3276600"/>
            <a:ext cx="1012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9pPr>
          </a:lstStyle>
          <a:p>
            <a:r>
              <a:rPr lang="en-US" altLang="x-none" sz="1800"/>
              <a:t>2000 -&gt;</a:t>
            </a:r>
          </a:p>
        </p:txBody>
      </p:sp>
      <p:sp>
        <p:nvSpPr>
          <p:cNvPr id="15394" name="TextBox 27"/>
          <p:cNvSpPr txBox="1">
            <a:spLocks noChangeArrowheads="1"/>
          </p:cNvSpPr>
          <p:nvPr/>
        </p:nvSpPr>
        <p:spPr bwMode="auto">
          <a:xfrm>
            <a:off x="533400" y="4430713"/>
            <a:ext cx="1012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9pPr>
          </a:lstStyle>
          <a:p>
            <a:r>
              <a:rPr lang="en-US" altLang="x-none" sz="1800"/>
              <a:t>1000 -&gt;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mail.google.com/mail/?attid=0.3&amp;disp=emb&amp;view=att&amp;th=11f48b54b31c8b8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6908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609600" y="381000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9pPr>
          </a:lstStyle>
          <a:p>
            <a:r>
              <a:rPr lang="en-US" altLang="x-none" sz="1800"/>
              <a:t>What’s in this gel?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gel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8200"/>
            <a:ext cx="58181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609600" y="381000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9pPr>
          </a:lstStyle>
          <a:p>
            <a:r>
              <a:rPr lang="en-US" altLang="x-none" sz="1800"/>
              <a:t>What’s in this gel?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609600" y="381000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9pPr>
          </a:lstStyle>
          <a:p>
            <a:r>
              <a:rPr lang="en-US" altLang="x-none" sz="1800"/>
              <a:t>What’s in this gel?</a:t>
            </a:r>
          </a:p>
        </p:txBody>
      </p:sp>
      <p:pic>
        <p:nvPicPr>
          <p:cNvPr id="21507" name="Picture 3" descr="Picture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627856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609600" y="381000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-128"/>
              </a:defRPr>
            </a:lvl9pPr>
          </a:lstStyle>
          <a:p>
            <a:r>
              <a:rPr lang="en-US" altLang="x-none" sz="1800"/>
              <a:t>What’s in this gel?</a:t>
            </a:r>
          </a:p>
        </p:txBody>
      </p:sp>
      <p:pic>
        <p:nvPicPr>
          <p:cNvPr id="23555" name="Picture 3" descr="IMG_02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8" b="7735"/>
          <a:stretch>
            <a:fillRect/>
          </a:stretch>
        </p:blipFill>
        <p:spPr bwMode="auto">
          <a:xfrm>
            <a:off x="304800" y="1066800"/>
            <a:ext cx="371475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9:20:11 Ge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2" t="7912" r="9377" b="10880"/>
          <a:stretch>
            <a:fillRect/>
          </a:stretch>
        </p:blipFill>
        <p:spPr bwMode="auto">
          <a:xfrm>
            <a:off x="4038600" y="1143000"/>
            <a:ext cx="4624388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x-none">
                <a:solidFill>
                  <a:srgbClr val="595959"/>
                </a:solidFill>
                <a:latin typeface="American Typewriter" charset="0"/>
                <a:ea typeface="ＭＳ Ｐゴシック" charset="-128"/>
              </a:rPr>
              <a:t>Basic Gel Components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solidFill>
                  <a:srgbClr val="595959"/>
                </a:solidFill>
                <a:latin typeface="American Typewriter" charset="0"/>
                <a:ea typeface="ＭＳ Ｐゴシック" charset="-128"/>
              </a:rPr>
              <a:t>Gel Loading Buffer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2070100"/>
            <a:ext cx="8229600" cy="116205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altLang="x-none">
                <a:solidFill>
                  <a:srgbClr val="595959"/>
                </a:solidFill>
                <a:ea typeface="ＭＳ Ｐゴシック" charset="-128"/>
              </a:rPr>
              <a:t>What are the benefits of using gel loading buffer?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056" y="3748348"/>
            <a:ext cx="4649668" cy="2691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solidFill>
                  <a:srgbClr val="595959"/>
                </a:solidFill>
                <a:latin typeface="American Typewriter" charset="0"/>
                <a:ea typeface="ＭＳ Ｐゴシック" charset="-128"/>
              </a:rPr>
              <a:t>Key Characteristics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>
                <a:solidFill>
                  <a:srgbClr val="595959"/>
                </a:solidFill>
                <a:latin typeface="American Typewriter" charset="0"/>
                <a:ea typeface="ＭＳ Ｐゴシック" charset="-128"/>
              </a:rPr>
              <a:t>High density solutions; typically with glycerol or sucrose</a:t>
            </a:r>
          </a:p>
          <a:p>
            <a:r>
              <a:rPr lang="en-US" altLang="x-none">
                <a:solidFill>
                  <a:srgbClr val="595959"/>
                </a:solidFill>
                <a:latin typeface="American Typewriter" charset="0"/>
                <a:ea typeface="ＭＳ Ｐゴシック" charset="-128"/>
              </a:rPr>
              <a:t>Contain one or more tracking dyes</a:t>
            </a:r>
          </a:p>
          <a:p>
            <a:pPr lvl="1"/>
            <a:r>
              <a:rPr lang="en-US" altLang="x-none">
                <a:solidFill>
                  <a:srgbClr val="595959"/>
                </a:solidFill>
                <a:latin typeface="American Typewriter" charset="0"/>
                <a:ea typeface="ＭＳ Ｐゴシック" charset="-128"/>
              </a:rPr>
              <a:t>Bromophenol blue, xylene cyanol, etc.</a:t>
            </a:r>
          </a:p>
          <a:p>
            <a:pPr lvl="1"/>
            <a:endParaRPr lang="en-US" altLang="x-none">
              <a:solidFill>
                <a:srgbClr val="595959"/>
              </a:solidFill>
              <a:latin typeface="American Typewriter" charset="0"/>
              <a:ea typeface="ＭＳ Ｐゴシック" charset="-128"/>
            </a:endParaRPr>
          </a:p>
          <a:p>
            <a:pPr algn="ctr">
              <a:buFont typeface="Arial" charset="0"/>
              <a:buNone/>
            </a:pPr>
            <a:r>
              <a:rPr lang="en-US" altLang="x-none" sz="2400">
                <a:solidFill>
                  <a:srgbClr val="595959"/>
                </a:solidFill>
                <a:latin typeface="American Typewriter" charset="0"/>
                <a:ea typeface="ＭＳ Ｐゴシック" charset="-128"/>
              </a:rPr>
              <a:t>Note: We use the Type III loading buffer described in Maniatis which is a 6X buffer of 0.25% bromophenol blue, 0.25% xylene cyanol, and 30% glycerol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</TotalTime>
  <Words>299</Words>
  <Application>Microsoft Macintosh PowerPoint</Application>
  <PresentationFormat>On-screen Show (4:3)</PresentationFormat>
  <Paragraphs>62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ＭＳ Ｐゴシック</vt:lpstr>
      <vt:lpstr>ヒラギノ角ゴ Pro W3</vt:lpstr>
      <vt:lpstr>American Typewriter</vt:lpstr>
      <vt:lpstr>Arial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Basic Gel Components</vt:lpstr>
      <vt:lpstr>Gel Loading Buffer</vt:lpstr>
      <vt:lpstr>Key Characteristics</vt:lpstr>
      <vt:lpstr>Gel Polymerization Buffer</vt:lpstr>
      <vt:lpstr>Basics</vt:lpstr>
      <vt:lpstr>Agarose</vt:lpstr>
      <vt:lpstr>Intercalating Dyes</vt:lpstr>
      <vt:lpstr>Factor that affects DNA migration</vt:lpstr>
      <vt:lpstr>PowerPoint Presentation</vt:lpstr>
    </vt:vector>
  </TitlesOfParts>
  <Company>Brawijaya University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Polymerase Chain Reaction (PCR) </dc:title>
  <dc:creator>Fatchiyah  Fatah</dc:creator>
  <cp:lastModifiedBy>Microsoft Office User</cp:lastModifiedBy>
  <cp:revision>85</cp:revision>
  <dcterms:created xsi:type="dcterms:W3CDTF">2009-01-13T19:59:09Z</dcterms:created>
  <dcterms:modified xsi:type="dcterms:W3CDTF">2018-10-07T12:58:07Z</dcterms:modified>
</cp:coreProperties>
</file>