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57" r:id="rId14"/>
    <p:sldId id="258" r:id="rId15"/>
    <p:sldId id="259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9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892969" y="1151930"/>
            <a:ext cx="7358063" cy="2321719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5600" dirty="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892969" y="3536156"/>
            <a:ext cx="7358063" cy="79474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200"/>
            </a:lvl1pPr>
            <a:lvl2pPr marL="0" indent="160729" algn="ctr">
              <a:spcBef>
                <a:spcPts val="0"/>
              </a:spcBef>
              <a:buSzTx/>
              <a:buNone/>
              <a:defRPr sz="2200"/>
            </a:lvl2pPr>
            <a:lvl3pPr marL="0" indent="321457" algn="ctr">
              <a:spcBef>
                <a:spcPts val="0"/>
              </a:spcBef>
              <a:buSzTx/>
              <a:buNone/>
              <a:defRPr sz="2200"/>
            </a:lvl3pPr>
            <a:lvl4pPr marL="0" indent="482186" algn="ctr">
              <a:spcBef>
                <a:spcPts val="0"/>
              </a:spcBef>
              <a:buSzTx/>
              <a:buNone/>
              <a:defRPr sz="2200"/>
            </a:lvl4pPr>
            <a:lvl5pPr marL="0" indent="642915" algn="ctr">
              <a:spcBef>
                <a:spcPts val="0"/>
              </a:spcBef>
              <a:buSzTx/>
              <a:buNone/>
              <a:defRPr sz="2200"/>
            </a:lvl5pPr>
          </a:lstStyle>
          <a:p>
            <a:pPr lvl="0">
              <a:defRPr sz="1800"/>
            </a:pPr>
            <a:r>
              <a:rPr sz="2200" dirty="0"/>
              <a:t>Body Level One</a:t>
            </a:r>
          </a:p>
          <a:p>
            <a:pPr lvl="1">
              <a:defRPr sz="1800"/>
            </a:pPr>
            <a:r>
              <a:rPr sz="2200" dirty="0"/>
              <a:t>Body Level Two</a:t>
            </a:r>
          </a:p>
          <a:p>
            <a:pPr lvl="2">
              <a:defRPr sz="1800"/>
            </a:pPr>
            <a:r>
              <a:rPr sz="2200" dirty="0"/>
              <a:t>Body Level Three</a:t>
            </a:r>
          </a:p>
          <a:p>
            <a:pPr lvl="3">
              <a:defRPr sz="1800"/>
            </a:pPr>
            <a:r>
              <a:rPr sz="2200" dirty="0"/>
              <a:t>Body Level Four</a:t>
            </a:r>
          </a:p>
          <a:p>
            <a:pPr lvl="4">
              <a:defRPr sz="1800"/>
            </a:pPr>
            <a:r>
              <a:rPr sz="2200"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Improvements for Draft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7757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#3</a:t>
            </a:r>
          </a:p>
        </p:txBody>
      </p:sp>
      <p:sp>
        <p:nvSpPr>
          <p:cNvPr id="58" name="Shape 58"/>
          <p:cNvSpPr/>
          <p:nvPr/>
        </p:nvSpPr>
        <p:spPr>
          <a:xfrm>
            <a:off x="504239" y="2433231"/>
            <a:ext cx="8385307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Avoid unprofessional Student-esque Comments</a:t>
            </a:r>
          </a:p>
          <a:p>
            <a:pPr lvl="0" algn="ctr">
              <a:defRPr sz="1800"/>
            </a:pPr>
            <a:r>
              <a:rPr sz="2500" dirty="0"/>
              <a:t> ("We used lab 1 and followed the TAs instructions and our hypothesis is we will use E. coli to learn how to do PCR")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#2</a:t>
            </a:r>
          </a:p>
        </p:txBody>
      </p:sp>
      <p:sp>
        <p:nvSpPr>
          <p:cNvPr id="61" name="Shape 61"/>
          <p:cNvSpPr/>
          <p:nvPr/>
        </p:nvSpPr>
        <p:spPr>
          <a:xfrm>
            <a:off x="285052" y="2238773"/>
            <a:ext cx="8573897" cy="2380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lang="en-US" sz="2500" b="1" dirty="0" smtClean="0">
                <a:latin typeface="Helvetica"/>
                <a:ea typeface="Helvetica"/>
                <a:cs typeface="Helvetica"/>
                <a:sym typeface="Helvetica"/>
              </a:rPr>
              <a:t>(</a:t>
            </a:r>
            <a:r>
              <a:rPr sz="2500" b="1" dirty="0" smtClean="0">
                <a:latin typeface="Helvetica"/>
                <a:ea typeface="Helvetica"/>
                <a:cs typeface="Helvetica"/>
                <a:sym typeface="Helvetica"/>
              </a:rPr>
              <a:t>Predicted</a:t>
            </a:r>
            <a:r>
              <a:rPr lang="en-US" sz="2500" b="1" dirty="0" smtClean="0">
                <a:latin typeface="Helvetica"/>
                <a:ea typeface="Helvetica"/>
                <a:cs typeface="Helvetica"/>
                <a:sym typeface="Helvetica"/>
              </a:rPr>
              <a:t>)</a:t>
            </a:r>
            <a:r>
              <a:rPr sz="2500" b="1" dirty="0" smtClean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Results are experimental outcomes</a:t>
            </a:r>
          </a:p>
          <a:p>
            <a:pPr lvl="0" algn="ctr">
              <a:defRPr sz="1800"/>
            </a:pPr>
            <a:r>
              <a:rPr sz="2500" dirty="0"/>
              <a:t> (Results are experimental </a:t>
            </a:r>
            <a:r>
              <a:rPr sz="2500" dirty="0" smtClean="0"/>
              <a:t>outcomes</a:t>
            </a:r>
            <a:r>
              <a:rPr lang="en-US" sz="2500" dirty="0" smtClean="0"/>
              <a:t> &amp;</a:t>
            </a:r>
            <a:r>
              <a:rPr sz="2500" dirty="0" smtClean="0"/>
              <a:t> </a:t>
            </a:r>
            <a:r>
              <a:rPr sz="2500" dirty="0"/>
              <a:t>so are predictions of those outcomes: e.g. </a:t>
            </a:r>
            <a:r>
              <a:rPr sz="2500" i="1" dirty="0"/>
              <a:t>Tm</a:t>
            </a:r>
            <a:r>
              <a:rPr sz="2500" dirty="0"/>
              <a:t> of primer #1, </a:t>
            </a:r>
            <a:r>
              <a:rPr sz="2500" i="1" dirty="0"/>
              <a:t>size</a:t>
            </a:r>
            <a:r>
              <a:rPr sz="2500" dirty="0"/>
              <a:t> in base pairs (bp) of target product amplified in PCR, location of band on a 1% gel beside 1kb Plus MW ladder, amount in micrograms (ug) of DNA extracted from 1.5 x 10^6 epithelial cells)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#1</a:t>
            </a:r>
          </a:p>
        </p:txBody>
      </p:sp>
      <p:sp>
        <p:nvSpPr>
          <p:cNvPr id="64" name="Shape 64"/>
          <p:cNvSpPr/>
          <p:nvPr/>
        </p:nvSpPr>
        <p:spPr>
          <a:xfrm>
            <a:off x="2051363" y="2815852"/>
            <a:ext cx="4866269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Read Instructions</a:t>
            </a:r>
          </a:p>
          <a:p>
            <a:pPr lvl="0" algn="ctr">
              <a:defRPr sz="1800"/>
            </a:pPr>
            <a:r>
              <a:rPr sz="2500" dirty="0"/>
              <a:t> (again and again, read four times</a:t>
            </a:r>
          </a:p>
          <a:p>
            <a:pPr lvl="0" algn="ctr">
              <a:defRPr sz="1800"/>
            </a:pPr>
            <a:r>
              <a:rPr sz="2500" dirty="0"/>
              <a:t> if want a 4.0 score)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Hypothesis (use word “hypothesis”)</a:t>
            </a:r>
          </a:p>
          <a:p>
            <a:pPr marL="0" indent="0">
              <a:buNone/>
            </a:pPr>
            <a:r>
              <a:rPr lang="en-US" dirty="0" smtClean="0"/>
              <a:t>	-See scorecard (need mechanism of primers)</a:t>
            </a:r>
          </a:p>
          <a:p>
            <a:pPr marL="0" indent="0">
              <a:buNone/>
            </a:pPr>
            <a:r>
              <a:rPr lang="en-US" dirty="0" smtClean="0"/>
              <a:t>	-Be careful not to just state what is closer to a “Hope”</a:t>
            </a:r>
          </a:p>
          <a:p>
            <a:r>
              <a:rPr lang="en-US" dirty="0" smtClean="0"/>
              <a:t>Purpose (</a:t>
            </a:r>
            <a:r>
              <a:rPr lang="en-US" dirty="0" smtClean="0"/>
              <a:t>use </a:t>
            </a:r>
            <a:r>
              <a:rPr lang="en-US" dirty="0" smtClean="0"/>
              <a:t>word “purpose”)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-What are you doing this semester?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-Why?</a:t>
            </a:r>
          </a:p>
          <a:p>
            <a:r>
              <a:rPr lang="en-US" dirty="0" smtClean="0"/>
              <a:t>Discuss actual and predicted results (All predictions require that you follow the “statement” rules)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698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you have a clear understanding of the Methods used?</a:t>
            </a:r>
          </a:p>
          <a:p>
            <a:r>
              <a:rPr lang="en-US" dirty="0" smtClean="0"/>
              <a:t>What does each ingredient do in a PCR cocktail? What ingredients are inside the 10X PCR buffer?</a:t>
            </a:r>
          </a:p>
          <a:p>
            <a:r>
              <a:rPr lang="en-US" dirty="0" smtClean="0"/>
              <a:t>Reminder: NOT doing mutant genes or mutant cells.</a:t>
            </a:r>
          </a:p>
          <a:p>
            <a:r>
              <a:rPr lang="en-US" dirty="0" smtClean="0"/>
              <a:t>Section should include ALL experiments (including extra credit experiments) performed this semester</a:t>
            </a:r>
          </a:p>
          <a:p>
            <a:r>
              <a:rPr lang="en-US" dirty="0" smtClean="0"/>
              <a:t>Where are you obtaining ingredients, kits, etc.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717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Fake data vs. real data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You have some real data now! Be sure to include it. Avoid making up fake data based on no legit citations.</a:t>
            </a:r>
          </a:p>
          <a:p>
            <a:r>
              <a:rPr lang="en-US" dirty="0" smtClean="0"/>
              <a:t>Legends!</a:t>
            </a:r>
          </a:p>
          <a:p>
            <a:pPr marL="0" indent="0">
              <a:buNone/>
            </a:pPr>
            <a:r>
              <a:rPr lang="en-US" dirty="0"/>
              <a:t>	P</a:t>
            </a:r>
            <a:r>
              <a:rPr lang="en-US" dirty="0" smtClean="0"/>
              <a:t>rofessional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Adequate length that describes exactly what is in the figure and why </a:t>
            </a:r>
          </a:p>
          <a:p>
            <a:pPr marL="0" indent="0">
              <a:buNone/>
            </a:pPr>
            <a:r>
              <a:rPr lang="en-US" dirty="0" smtClean="0"/>
              <a:t>	Figures labeled?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Relate the figure to your hypothesis/research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See p. 338-340 in </a:t>
            </a:r>
            <a:r>
              <a:rPr lang="en-US" dirty="0" err="1" smtClean="0"/>
              <a:t>c.p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748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 a hypothesis that can be </a:t>
            </a:r>
            <a:r>
              <a:rPr lang="en-US" i="1" dirty="0" smtClean="0"/>
              <a:t>tested </a:t>
            </a:r>
            <a:r>
              <a:rPr lang="en-US" dirty="0" smtClean="0"/>
              <a:t>through your research. See Score card.</a:t>
            </a:r>
          </a:p>
          <a:p>
            <a:r>
              <a:rPr lang="en-US" sz="2300" dirty="0" smtClean="0"/>
              <a:t>Carefully read instructions to authors for </a:t>
            </a:r>
            <a:r>
              <a:rPr lang="en-US" sz="2300" i="1" dirty="0" smtClean="0"/>
              <a:t>format </a:t>
            </a:r>
            <a:r>
              <a:rPr lang="en-US" sz="2300" dirty="0" smtClean="0"/>
              <a:t>etc.</a:t>
            </a:r>
          </a:p>
          <a:p>
            <a:r>
              <a:rPr lang="en-US" sz="2300" dirty="0" smtClean="0"/>
              <a:t>READ the </a:t>
            </a:r>
            <a:r>
              <a:rPr lang="en-US" sz="2300" u="sng" dirty="0" smtClean="0"/>
              <a:t>entire</a:t>
            </a:r>
            <a:r>
              <a:rPr lang="en-US" sz="2300" dirty="0" smtClean="0"/>
              <a:t> paper before turning in. This avoids redundancy and increases flow</a:t>
            </a:r>
          </a:p>
          <a:p>
            <a:r>
              <a:rPr lang="en-US" sz="2300" dirty="0" smtClean="0"/>
              <a:t>Lengths for each section should be appropriate</a:t>
            </a:r>
          </a:p>
          <a:p>
            <a:r>
              <a:rPr lang="en-US" sz="2300" dirty="0" smtClean="0"/>
              <a:t>CITATIONS! Use each cited source from your bibliography in your paper (No </a:t>
            </a:r>
            <a:r>
              <a:rPr lang="en-US" sz="2300" dirty="0" err="1" smtClean="0"/>
              <a:t>c.p</a:t>
            </a:r>
            <a:r>
              <a:rPr lang="en-US" sz="2300" dirty="0" smtClean="0"/>
              <a:t>. or website citations for draft 2).</a:t>
            </a:r>
          </a:p>
          <a:p>
            <a:r>
              <a:rPr lang="en-US" sz="2300" dirty="0" smtClean="0"/>
              <a:t>Read the rubric carefully!</a:t>
            </a:r>
          </a:p>
          <a:p>
            <a:r>
              <a:rPr lang="en-US" sz="2300" dirty="0" smtClean="0"/>
              <a:t>Professional spelling/grammar… Proof-read</a:t>
            </a:r>
          </a:p>
          <a:p>
            <a:endParaRPr lang="en-US" sz="230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821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892969" y="1275134"/>
            <a:ext cx="7358063" cy="844118"/>
          </a:xfrm>
          <a:prstGeom prst="rect">
            <a:avLst/>
          </a:prstGeom>
        </p:spPr>
        <p:txBody>
          <a:bodyPr/>
          <a:lstStyle>
            <a:lvl1pPr defTabSz="525779">
              <a:defRPr sz="7200"/>
            </a:lvl1pPr>
          </a:lstStyle>
          <a:p>
            <a:pPr lvl="0">
              <a:defRPr sz="1800"/>
            </a:pPr>
            <a:r>
              <a:rPr sz="7000" dirty="0"/>
              <a:t>Top 10</a:t>
            </a:r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xfrm>
            <a:off x="892969" y="4617233"/>
            <a:ext cx="7358063" cy="79474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0">
              <a:defRPr sz="1800"/>
            </a:pPr>
            <a:r>
              <a:rPr sz="4400" dirty="0"/>
              <a:t>Things</a:t>
            </a:r>
            <a:r>
              <a:rPr sz="4400" dirty="0" smtClean="0"/>
              <a:t> not </a:t>
            </a:r>
            <a:r>
              <a:rPr lang="en-US" sz="4400" dirty="0" smtClean="0"/>
              <a:t>to </a:t>
            </a:r>
            <a:r>
              <a:rPr sz="4400" dirty="0" smtClean="0"/>
              <a:t>miss </a:t>
            </a:r>
            <a:r>
              <a:rPr sz="4400" dirty="0"/>
              <a:t>for </a:t>
            </a:r>
            <a:r>
              <a:rPr sz="4400" b="1" i="1" dirty="0"/>
              <a:t>Draft 2</a:t>
            </a:r>
          </a:p>
        </p:txBody>
      </p:sp>
      <p:pic>
        <p:nvPicPr>
          <p:cNvPr id="34" name="BF107B43-6C6D-4F87-8ED8-BF82BBADC369-L0-001.jpe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99276" y="2119252"/>
            <a:ext cx="3246602" cy="24979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738660" y="682420"/>
            <a:ext cx="1505686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#10</a:t>
            </a:r>
          </a:p>
        </p:txBody>
      </p:sp>
      <p:sp>
        <p:nvSpPr>
          <p:cNvPr id="37" name="Shape 37"/>
          <p:cNvSpPr/>
          <p:nvPr/>
        </p:nvSpPr>
        <p:spPr>
          <a:xfrm>
            <a:off x="1334535" y="2017059"/>
            <a:ext cx="6718759" cy="1611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Read Instructions</a:t>
            </a:r>
          </a:p>
          <a:p>
            <a:pPr lvl="0" algn="ctr">
              <a:defRPr sz="1800"/>
            </a:pPr>
            <a:r>
              <a:rPr sz="2500" dirty="0"/>
              <a:t> (again and again, labs 1-3, the "I to A", the student sample paper, the grading rubric, </a:t>
            </a:r>
            <a:r>
              <a:rPr sz="2500" dirty="0" smtClean="0"/>
              <a:t>read</a:t>
            </a:r>
            <a:r>
              <a:rPr lang="en-US" sz="2500" dirty="0" smtClean="0"/>
              <a:t> each of these</a:t>
            </a:r>
            <a:r>
              <a:rPr sz="2500" dirty="0" smtClean="0"/>
              <a:t> </a:t>
            </a:r>
            <a:r>
              <a:rPr sz="2500" dirty="0"/>
              <a:t>4 times if want a 4.0 score)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#9</a:t>
            </a:r>
          </a:p>
        </p:txBody>
      </p:sp>
      <p:sp>
        <p:nvSpPr>
          <p:cNvPr id="40" name="Shape 40"/>
          <p:cNvSpPr/>
          <p:nvPr/>
        </p:nvSpPr>
        <p:spPr>
          <a:xfrm>
            <a:off x="180388" y="2367260"/>
            <a:ext cx="8783224" cy="2380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Only "actual Figures" score points</a:t>
            </a:r>
          </a:p>
          <a:p>
            <a:pPr lvl="0" algn="ctr">
              <a:defRPr sz="1800"/>
            </a:pPr>
            <a:r>
              <a:rPr sz="2500" dirty="0"/>
              <a:t> (Excellent </a:t>
            </a:r>
            <a:r>
              <a:rPr sz="2500" i="1" dirty="0"/>
              <a:t>Predicted figures</a:t>
            </a:r>
            <a:r>
              <a:rPr sz="2500" dirty="0"/>
              <a:t> are expected, but now only legit figures that might end up in your final manuscript can score points: e.g. highly professional and appropriate gels, graphs, illustrations of DNA sequence alignments, primer alignments that explain the experimental design etc)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#8</a:t>
            </a:r>
          </a:p>
        </p:txBody>
      </p:sp>
      <p:sp>
        <p:nvSpPr>
          <p:cNvPr id="43" name="Shape 43"/>
          <p:cNvSpPr/>
          <p:nvPr/>
        </p:nvSpPr>
        <p:spPr>
          <a:xfrm>
            <a:off x="260414" y="2670372"/>
            <a:ext cx="8883586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Read professional published papers &amp; mimic</a:t>
            </a:r>
          </a:p>
          <a:p>
            <a:pPr lvl="0" algn="ctr">
              <a:defRPr sz="1800"/>
            </a:pPr>
            <a:r>
              <a:rPr sz="2500" dirty="0"/>
              <a:t> (Review how several professional scientists authored their sections and use that as inspiration for your manuscript)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#7</a:t>
            </a:r>
          </a:p>
        </p:txBody>
      </p:sp>
      <p:sp>
        <p:nvSpPr>
          <p:cNvPr id="46" name="Shape 46"/>
          <p:cNvSpPr/>
          <p:nvPr/>
        </p:nvSpPr>
        <p:spPr>
          <a:xfrm>
            <a:off x="245289" y="2253925"/>
            <a:ext cx="8711951" cy="1611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Think and write like a real scientist not a pretend one </a:t>
            </a:r>
          </a:p>
          <a:p>
            <a:pPr lvl="0" algn="ctr">
              <a:defRPr sz="1800"/>
            </a:pPr>
            <a:r>
              <a:rPr sz="2500" dirty="0"/>
              <a:t> (If your composition has mature writing such that its tone and content is indistinguishable from that of a professional pub, </a:t>
            </a:r>
            <a:r>
              <a:rPr sz="2500" dirty="0" smtClean="0"/>
              <a:t>then</a:t>
            </a:r>
            <a:r>
              <a:rPr lang="en-US" sz="2500" dirty="0" smtClean="0"/>
              <a:t>,</a:t>
            </a:r>
            <a:r>
              <a:rPr sz="2500" dirty="0" smtClean="0"/>
              <a:t> </a:t>
            </a:r>
            <a:r>
              <a:rPr sz="2500" dirty="0"/>
              <a:t>and only </a:t>
            </a:r>
            <a:r>
              <a:rPr sz="2500" dirty="0" smtClean="0"/>
              <a:t>then</a:t>
            </a:r>
            <a:r>
              <a:rPr lang="en-US" sz="2500" dirty="0" smtClean="0"/>
              <a:t>,</a:t>
            </a:r>
            <a:r>
              <a:rPr sz="2500" dirty="0" smtClean="0"/>
              <a:t> </a:t>
            </a:r>
            <a:r>
              <a:rPr sz="2500" dirty="0"/>
              <a:t>your job </a:t>
            </a:r>
            <a:r>
              <a:rPr sz="2500" dirty="0" smtClean="0"/>
              <a:t>i</a:t>
            </a:r>
            <a:r>
              <a:rPr lang="en-US" sz="2500" dirty="0" smtClean="0"/>
              <a:t>s</a:t>
            </a:r>
            <a:r>
              <a:rPr sz="2500" dirty="0" smtClean="0"/>
              <a:t> </a:t>
            </a:r>
            <a:r>
              <a:rPr sz="2500" dirty="0"/>
              <a:t>done)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3931663" y="628884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#6</a:t>
            </a:r>
          </a:p>
        </p:txBody>
      </p:sp>
      <p:sp>
        <p:nvSpPr>
          <p:cNvPr id="49" name="Shape 49"/>
          <p:cNvSpPr/>
          <p:nvPr/>
        </p:nvSpPr>
        <p:spPr>
          <a:xfrm>
            <a:off x="1222050" y="2815853"/>
            <a:ext cx="6844345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Use Topic Sentences</a:t>
            </a:r>
          </a:p>
          <a:p>
            <a:pPr lvl="0" algn="ctr">
              <a:defRPr sz="1800"/>
            </a:pPr>
            <a:r>
              <a:rPr sz="2500" dirty="0"/>
              <a:t> (Remind the reader what you are </a:t>
            </a:r>
            <a:r>
              <a:rPr sz="2500" dirty="0" smtClean="0"/>
              <a:t>ta</a:t>
            </a:r>
            <a:r>
              <a:rPr lang="en-US" sz="2500" dirty="0" smtClean="0"/>
              <a:t>l</a:t>
            </a:r>
            <a:r>
              <a:rPr sz="2500" dirty="0" smtClean="0"/>
              <a:t>king </a:t>
            </a:r>
            <a:r>
              <a:rPr sz="2500" dirty="0"/>
              <a:t>about before just saying "Figure 1 is the gel.")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#5</a:t>
            </a:r>
          </a:p>
        </p:txBody>
      </p:sp>
      <p:sp>
        <p:nvSpPr>
          <p:cNvPr id="52" name="Shape 52"/>
          <p:cNvSpPr/>
          <p:nvPr/>
        </p:nvSpPr>
        <p:spPr>
          <a:xfrm>
            <a:off x="583932" y="2815853"/>
            <a:ext cx="8086897" cy="1226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square"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Use Many &amp; Legitimate References</a:t>
            </a:r>
          </a:p>
          <a:p>
            <a:pPr lvl="0" algn="ctr">
              <a:defRPr sz="1800"/>
            </a:pPr>
            <a:r>
              <a:rPr sz="2500" dirty="0"/>
              <a:t> (No placeholder references anymore, no author less, dateless, web only, or (vague) course pack citations)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/>
        </p:nvSpPr>
        <p:spPr>
          <a:xfrm>
            <a:off x="3974493" y="682420"/>
            <a:ext cx="1027834" cy="11031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35717" tIns="35717" rIns="35717" bIns="35717" anchor="ctr">
            <a:spAutoFit/>
          </a:bodyPr>
          <a:lstStyle>
            <a:lvl1pPr>
              <a:defRPr sz="9500"/>
            </a:lvl1pPr>
          </a:lstStyle>
          <a:p>
            <a:pPr lvl="0">
              <a:defRPr sz="1800"/>
            </a:pPr>
            <a:r>
              <a:rPr sz="6700" dirty="0"/>
              <a:t>#4</a:t>
            </a:r>
          </a:p>
        </p:txBody>
      </p:sp>
      <p:sp>
        <p:nvSpPr>
          <p:cNvPr id="55" name="Shape 55"/>
          <p:cNvSpPr/>
          <p:nvPr/>
        </p:nvSpPr>
        <p:spPr>
          <a:xfrm>
            <a:off x="98280" y="2431133"/>
            <a:ext cx="8647637" cy="19957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35717" tIns="35717" rIns="35717" bIns="35717" anchor="ctr">
            <a:spAutoFit/>
          </a:bodyPr>
          <a:lstStyle/>
          <a:p>
            <a:pPr lvl="0" algn="ctr">
              <a:defRPr sz="1800"/>
            </a:pPr>
            <a:r>
              <a:rPr sz="2500" b="1" dirty="0">
                <a:latin typeface="Helvetica"/>
                <a:ea typeface="Helvetica"/>
                <a:cs typeface="Helvetica"/>
                <a:sym typeface="Helvetica"/>
              </a:rPr>
              <a:t>Source of Materials and Concentrations in Methods</a:t>
            </a:r>
          </a:p>
          <a:p>
            <a:pPr lvl="0" algn="ctr">
              <a:defRPr sz="1800"/>
            </a:pPr>
            <a:r>
              <a:rPr sz="2500" dirty="0"/>
              <a:t> (Genomic DNA extracted from Polar Bear was obtained from Dr. Jason Bourne of Pasteur Institute Paris, France; </a:t>
            </a:r>
          </a:p>
          <a:p>
            <a:pPr lvl="0" algn="ctr">
              <a:defRPr sz="1800"/>
            </a:pPr>
            <a:r>
              <a:rPr sz="2500" dirty="0"/>
              <a:t>1ul of 4mg/ml oligonucleotides primers, 4ml of 10X LB Buffer (XmM Lithium, YmM Boric Acid))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1702</TotalTime>
  <Words>730</Words>
  <Application>Microsoft Macintosh PowerPoint</Application>
  <PresentationFormat>On-screen Show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Breeze</vt:lpstr>
      <vt:lpstr>Improvements for Draft 2</vt:lpstr>
      <vt:lpstr>Top 10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Abstract</vt:lpstr>
      <vt:lpstr>Methods</vt:lpstr>
      <vt:lpstr>Results</vt:lpstr>
      <vt:lpstr>General Tips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Improvements for Draft 2</dc:title>
  <dc:creator>Robert Rotondo</dc:creator>
  <cp:lastModifiedBy>145</cp:lastModifiedBy>
  <cp:revision>12</cp:revision>
  <dcterms:created xsi:type="dcterms:W3CDTF">2015-02-10T23:28:26Z</dcterms:created>
  <dcterms:modified xsi:type="dcterms:W3CDTF">2015-02-12T03:05:01Z</dcterms:modified>
</cp:coreProperties>
</file>