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8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8575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8575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4A9BC294-FFE2-49D5-8D69-9E1BD2C41BD5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8575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8575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BBFC77FB-9ED0-4EC9-95AA-A1379042E64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3DC5C2F9-1CAC-4260-A1DD-9FCDBB877499}" styleName="">
    <a:tblBg/>
    <a:wholeTbl>
      <a:tcTxStyle b="off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8575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FFFF">
              <a:alpha val="35000"/>
            </a:srgbClr>
          </a:solidFill>
        </a:fill>
      </a:tcStyle>
    </a:firstCol>
    <a:lastRow>
      <a:tcTxStyle b="off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8575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FFFF">
              <a:alpha val="35000"/>
            </a:srgbClr>
          </a:solidFill>
        </a:fill>
      </a:tcStyle>
    </a:lastRow>
    <a:firstRow>
      <a:tcTxStyle b="off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8575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FFFF">
              <a:alpha val="35000"/>
            </a:srgbClr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85" d="100"/>
          <a:sy n="85" d="100"/>
        </p:scale>
        <p:origin x="19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000">
        <a:latin typeface="Lucida Grande"/>
        <a:ea typeface="Lucida Grande"/>
        <a:cs typeface="Lucida Grande"/>
        <a:sym typeface="Lucida Grande"/>
      </a:defRPr>
    </a:lvl1pPr>
    <a:lvl2pPr indent="457200" defTabSz="584200" latinLnBrk="0">
      <a:defRPr sz="2000">
        <a:latin typeface="Lucida Grande"/>
        <a:ea typeface="Lucida Grande"/>
        <a:cs typeface="Lucida Grande"/>
        <a:sym typeface="Lucida Grande"/>
      </a:defRPr>
    </a:lvl2pPr>
    <a:lvl3pPr indent="914400" defTabSz="584200" latinLnBrk="0">
      <a:defRPr sz="2000">
        <a:latin typeface="Lucida Grande"/>
        <a:ea typeface="Lucida Grande"/>
        <a:cs typeface="Lucida Grande"/>
        <a:sym typeface="Lucida Grande"/>
      </a:defRPr>
    </a:lvl3pPr>
    <a:lvl4pPr indent="1371600" defTabSz="584200" latinLnBrk="0">
      <a:defRPr sz="2000">
        <a:latin typeface="Lucida Grande"/>
        <a:ea typeface="Lucida Grande"/>
        <a:cs typeface="Lucida Grande"/>
        <a:sym typeface="Lucida Grande"/>
      </a:defRPr>
    </a:lvl4pPr>
    <a:lvl5pPr indent="1828800" defTabSz="584200" latinLnBrk="0">
      <a:defRPr sz="2000">
        <a:latin typeface="Lucida Grande"/>
        <a:ea typeface="Lucida Grande"/>
        <a:cs typeface="Lucida Grande"/>
        <a:sym typeface="Lucida Grande"/>
      </a:defRPr>
    </a:lvl5pPr>
    <a:lvl6pPr indent="2286000" defTabSz="584200" latinLnBrk="0">
      <a:defRPr sz="2000">
        <a:latin typeface="Lucida Grande"/>
        <a:ea typeface="Lucida Grande"/>
        <a:cs typeface="Lucida Grande"/>
        <a:sym typeface="Lucida Grande"/>
      </a:defRPr>
    </a:lvl6pPr>
    <a:lvl7pPr indent="2743200" defTabSz="584200" latinLnBrk="0">
      <a:defRPr sz="2000">
        <a:latin typeface="Lucida Grande"/>
        <a:ea typeface="Lucida Grande"/>
        <a:cs typeface="Lucida Grande"/>
        <a:sym typeface="Lucida Grande"/>
      </a:defRPr>
    </a:lvl7pPr>
    <a:lvl8pPr indent="3200400" defTabSz="584200" latinLnBrk="0">
      <a:defRPr sz="2000">
        <a:latin typeface="Lucida Grande"/>
        <a:ea typeface="Lucida Grande"/>
        <a:cs typeface="Lucida Grande"/>
        <a:sym typeface="Lucida Grande"/>
      </a:defRPr>
    </a:lvl8pPr>
    <a:lvl9pPr indent="3657600" defTabSz="584200" latinLnBrk="0">
      <a:defRPr sz="20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57799" marR="57799" defTabSz="1295400">
              <a:spcBef>
                <a:spcPts val="500"/>
              </a:spcBef>
              <a:buClr>
                <a:srgbClr val="000000"/>
              </a:buClr>
              <a:buFont typeface="Arial"/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 purine always links with a pyrimidine base to maintain the structure of DNA.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57799" marR="57799" defTabSz="1295400">
              <a:spcBef>
                <a:spcPts val="500"/>
              </a:spcBef>
              <a:buClr>
                <a:srgbClr val="000000"/>
              </a:buClr>
              <a:buFont typeface="Arial"/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12 deg C</a:t>
            </a:r>
          </a:p>
          <a:p>
            <a:pPr marL="57799" marR="57799" defTabSz="1295400">
              <a:spcBef>
                <a:spcPts val="500"/>
              </a:spcBef>
              <a:buClr>
                <a:srgbClr val="000000"/>
              </a:buClr>
              <a:buFont typeface="Arial"/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8 deg C</a:t>
            </a:r>
          </a:p>
          <a:p>
            <a:pPr marL="57799" marR="57799" defTabSz="1295400">
              <a:spcBef>
                <a:spcPts val="500"/>
              </a:spcBef>
              <a:buClr>
                <a:srgbClr val="000000"/>
              </a:buClr>
              <a:buFont typeface="Arial"/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24 bp long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 lIns="50800" tIns="50800" rIns="50800" bIns="50800" anchor="b"/>
          <a:lstStyle>
            <a:lvl1pPr marR="52019" defTabSz="1168400">
              <a:spcBef>
                <a:spcPts val="300"/>
              </a:spcBef>
              <a:defRPr sz="80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5029200"/>
            <a:ext cx="10464800" cy="4724400"/>
          </a:xfrm>
          <a:prstGeom prst="rect">
            <a:avLst/>
          </a:prstGeom>
        </p:spPr>
        <p:txBody>
          <a:bodyPr/>
          <a:lstStyle>
            <a:lvl1pPr marL="0" marR="117043" indent="53339" algn="ctr" defTabSz="1168400">
              <a:spcBef>
                <a:spcPts val="30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Gill Sans"/>
              </a:defRPr>
            </a:lvl1pPr>
            <a:lvl2pPr marL="0" marR="117043" indent="66039" algn="ctr" defTabSz="1168400">
              <a:spcBef>
                <a:spcPts val="30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Gill Sans"/>
              </a:defRPr>
            </a:lvl2pPr>
            <a:lvl3pPr marL="0" marR="117043" indent="78739" algn="ctr" defTabSz="1168400">
              <a:spcBef>
                <a:spcPts val="300"/>
              </a:spcBef>
              <a:buSzTx/>
              <a:buNone/>
              <a:defRPr>
                <a:latin typeface="+mn-lt"/>
                <a:ea typeface="+mn-ea"/>
                <a:cs typeface="+mn-cs"/>
                <a:sym typeface="Gill Sans"/>
              </a:defRPr>
            </a:lvl3pPr>
            <a:lvl4pPr marL="0" marR="117043" indent="91439" algn="ctr" defTabSz="1168400">
              <a:spcBef>
                <a:spcPts val="30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Gill Sans"/>
              </a:defRPr>
            </a:lvl4pPr>
            <a:lvl5pPr marL="0" marR="117043" indent="104139" algn="ctr" defTabSz="1168400">
              <a:spcBef>
                <a:spcPts val="30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000" y="9334500"/>
            <a:ext cx="292100" cy="304800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1270000" y="248663"/>
            <a:ext cx="10464800" cy="2461266"/>
          </a:xfrm>
          <a:prstGeom prst="rect">
            <a:avLst/>
          </a:prstGeom>
        </p:spPr>
        <p:txBody>
          <a:bodyPr/>
          <a:lstStyle>
            <a:lvl1pPr marR="52019" defTabSz="1168400">
              <a:spcBef>
                <a:spcPts val="300"/>
              </a:spcBef>
              <a:defRPr sz="80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709928"/>
            <a:ext cx="10464800" cy="5829295"/>
          </a:xfrm>
          <a:prstGeom prst="rect">
            <a:avLst/>
          </a:prstGeom>
        </p:spPr>
        <p:txBody>
          <a:bodyPr anchor="ctr"/>
          <a:lstStyle>
            <a:lvl1pPr marL="701040" marR="117043" indent="-406400" defTabSz="1168400">
              <a:spcBef>
                <a:spcPts val="2600"/>
              </a:spcBef>
              <a:buSzPct val="171000"/>
              <a:defRPr sz="4000">
                <a:latin typeface="+mn-lt"/>
                <a:ea typeface="+mn-ea"/>
                <a:cs typeface="+mn-cs"/>
                <a:sym typeface="Gill Sans"/>
              </a:defRPr>
            </a:lvl1pPr>
            <a:lvl2pPr marL="1132839" marR="117043" indent="-406399" defTabSz="1168400">
              <a:spcBef>
                <a:spcPts val="2600"/>
              </a:spcBef>
              <a:buSzPct val="171000"/>
              <a:buChar char="•"/>
              <a:defRPr sz="4000">
                <a:latin typeface="+mn-lt"/>
                <a:ea typeface="+mn-ea"/>
                <a:cs typeface="+mn-cs"/>
                <a:sym typeface="Gill Sans"/>
              </a:defRPr>
            </a:lvl2pPr>
            <a:lvl3pPr marL="1564639" marR="117043" indent="-406400" defTabSz="1168400">
              <a:spcBef>
                <a:spcPts val="2600"/>
              </a:spcBef>
              <a:buSzPct val="171000"/>
              <a:defRPr sz="4000">
                <a:latin typeface="+mn-lt"/>
                <a:ea typeface="+mn-ea"/>
                <a:cs typeface="+mn-cs"/>
                <a:sym typeface="Gill Sans"/>
              </a:defRPr>
            </a:lvl3pPr>
            <a:lvl4pPr marL="1996439" marR="117043" indent="-406400" defTabSz="1168400">
              <a:spcBef>
                <a:spcPts val="2600"/>
              </a:spcBef>
              <a:buSzPct val="171000"/>
              <a:buChar char="•"/>
              <a:defRPr sz="4000">
                <a:latin typeface="+mn-lt"/>
                <a:ea typeface="+mn-ea"/>
                <a:cs typeface="+mn-cs"/>
                <a:sym typeface="Gill Sans"/>
              </a:defRPr>
            </a:lvl4pPr>
            <a:lvl5pPr marL="2428239" marR="117043" indent="-406400" defTabSz="1168400">
              <a:spcBef>
                <a:spcPts val="2600"/>
              </a:spcBef>
              <a:buSzPct val="171000"/>
              <a:buChar char="•"/>
              <a:defRPr sz="4000"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000" y="9334500"/>
            <a:ext cx="292100" cy="304800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000" y="9334500"/>
            <a:ext cx="292100" cy="304800"/>
          </a:xfrm>
          <a:prstGeom prst="rect">
            <a:avLst/>
          </a:prstGeom>
        </p:spPr>
        <p:txBody>
          <a:bodyPr anchor="b"/>
          <a:lstStyle>
            <a:lvl1pPr>
              <a:defRPr sz="14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941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Text"/>
          <p:cNvSpPr txBox="1">
            <a:spLocks noGrp="1"/>
          </p:cNvSpPr>
          <p:nvPr>
            <p:ph type="title"/>
          </p:nvPr>
        </p:nvSpPr>
        <p:spPr>
          <a:xfrm>
            <a:off x="977900" y="546100"/>
            <a:ext cx="11049000" cy="2273300"/>
          </a:xfrm>
          <a:prstGeom prst="rect">
            <a:avLst/>
          </a:prstGeom>
        </p:spPr>
        <p:txBody>
          <a:bodyPr lIns="50800" tIns="50800" rIns="50800" bIns="50800"/>
          <a:lstStyle>
            <a:lvl1pPr marL="57799" marR="57799">
              <a:defRPr>
                <a:solidFill>
                  <a:srgbClr val="E5D9A4"/>
                </a:solidFill>
                <a:uFill>
                  <a:solidFill>
                    <a:srgbClr val="E5D9A4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6" name="Body Level One…"/>
          <p:cNvSpPr txBox="1">
            <a:spLocks noGrp="1"/>
          </p:cNvSpPr>
          <p:nvPr>
            <p:ph type="body" idx="1"/>
          </p:nvPr>
        </p:nvSpPr>
        <p:spPr>
          <a:xfrm>
            <a:off x="977900" y="2819400"/>
            <a:ext cx="11049000" cy="6934200"/>
          </a:xfrm>
          <a:prstGeom prst="rect">
            <a:avLst/>
          </a:prstGeom>
        </p:spPr>
        <p:txBody>
          <a:bodyPr/>
          <a:lstStyle>
            <a:lvl1pPr marL="383540" marR="57799" indent="-342900">
              <a:spcBef>
                <a:spcPts val="1000"/>
              </a:spcBef>
              <a:def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  <a:lvl2pPr marL="783590" marR="57799" indent="-285750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2pPr>
            <a:lvl3pPr marL="1183639" marR="57799" indent="-228600">
              <a:spcBef>
                <a:spcPts val="700"/>
              </a:spcBef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3pPr>
            <a:lvl4pPr marL="1640839" marR="57799" indent="-228600">
              <a:spcBef>
                <a:spcPts val="600"/>
              </a:spcBef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4pPr>
            <a:lvl5pPr marL="2098039" marR="57799" indent="-228600">
              <a:spcBef>
                <a:spcPts val="600"/>
              </a:spcBef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490487" y="8890000"/>
            <a:ext cx="368574" cy="360822"/>
          </a:xfrm>
          <a:prstGeom prst="rect">
            <a:avLst/>
          </a:prstGeom>
        </p:spPr>
        <p:txBody>
          <a:bodyPr/>
          <a:lstStyle>
            <a:lvl1pPr defTabSz="8255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">
    <p:bg>
      <p:bgPr>
        <a:solidFill>
          <a:srgbClr val="941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Text"/>
          <p:cNvSpPr txBox="1">
            <a:spLocks noGrp="1"/>
          </p:cNvSpPr>
          <p:nvPr>
            <p:ph type="title"/>
          </p:nvPr>
        </p:nvSpPr>
        <p:spPr>
          <a:xfrm>
            <a:off x="977900" y="546100"/>
            <a:ext cx="11049000" cy="2273300"/>
          </a:xfrm>
          <a:prstGeom prst="rect">
            <a:avLst/>
          </a:prstGeom>
        </p:spPr>
        <p:txBody>
          <a:bodyPr lIns="50800" tIns="50800" rIns="50800" bIns="50800"/>
          <a:lstStyle>
            <a:lvl1pPr marL="57799" marR="57799">
              <a:defRPr>
                <a:solidFill>
                  <a:srgbClr val="E5D9A4"/>
                </a:solidFill>
                <a:uFill>
                  <a:solidFill>
                    <a:srgbClr val="E5D9A4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55" name="Body Level One…"/>
          <p:cNvSpPr txBox="1">
            <a:spLocks noGrp="1"/>
          </p:cNvSpPr>
          <p:nvPr>
            <p:ph type="body" idx="1"/>
          </p:nvPr>
        </p:nvSpPr>
        <p:spPr>
          <a:xfrm>
            <a:off x="977900" y="2819400"/>
            <a:ext cx="11049000" cy="6934200"/>
          </a:xfrm>
          <a:prstGeom prst="rect">
            <a:avLst/>
          </a:prstGeom>
        </p:spPr>
        <p:txBody>
          <a:bodyPr/>
          <a:lstStyle>
            <a:lvl1pPr marL="383540" marR="57799" indent="-342900">
              <a:spcBef>
                <a:spcPts val="1000"/>
              </a:spcBef>
              <a:def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  <a:lvl2pPr marL="783590" marR="57799" indent="-285750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2pPr>
            <a:lvl3pPr marL="1183639" marR="57799" indent="-228600">
              <a:spcBef>
                <a:spcPts val="700"/>
              </a:spcBef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3pPr>
            <a:lvl4pPr marL="1640839" marR="57799" indent="-228600">
              <a:spcBef>
                <a:spcPts val="600"/>
              </a:spcBef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4pPr>
            <a:lvl5pPr marL="2098039" marR="57799" indent="-228600">
              <a:spcBef>
                <a:spcPts val="600"/>
              </a:spcBef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490487" y="8890000"/>
            <a:ext cx="368574" cy="360822"/>
          </a:xfrm>
          <a:prstGeom prst="rect">
            <a:avLst/>
          </a:prstGeom>
        </p:spPr>
        <p:txBody>
          <a:bodyPr/>
          <a:lstStyle>
            <a:lvl1pPr defTabSz="8255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Text"/>
          <p:cNvSpPr txBox="1">
            <a:spLocks noGrp="1"/>
          </p:cNvSpPr>
          <p:nvPr>
            <p:ph type="title"/>
          </p:nvPr>
        </p:nvSpPr>
        <p:spPr>
          <a:xfrm>
            <a:off x="975359" y="541866"/>
            <a:ext cx="11054082" cy="2275841"/>
          </a:xfrm>
          <a:prstGeom prst="rect">
            <a:avLst/>
          </a:prstGeom>
        </p:spPr>
        <p:txBody>
          <a:bodyPr lIns="65022" tIns="65022" rIns="65022" bIns="65022">
            <a:normAutofit/>
          </a:bodyPr>
          <a:lstStyle>
            <a:lvl1pPr marR="0" defTabSz="1300480">
              <a:defRPr>
                <a:solidFill>
                  <a:srgbClr val="DFD293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4" name="Body Level One…"/>
          <p:cNvSpPr txBox="1">
            <a:spLocks noGrp="1"/>
          </p:cNvSpPr>
          <p:nvPr>
            <p:ph type="body" idx="1"/>
          </p:nvPr>
        </p:nvSpPr>
        <p:spPr>
          <a:xfrm>
            <a:off x="975359" y="2817706"/>
            <a:ext cx="11054082" cy="6935895"/>
          </a:xfrm>
          <a:prstGeom prst="rect">
            <a:avLst/>
          </a:prstGeom>
        </p:spPr>
        <p:txBody>
          <a:bodyPr lIns="65022" tIns="65022" rIns="65022" bIns="65022">
            <a:normAutofit/>
          </a:bodyPr>
          <a:lstStyle>
            <a:lvl1pPr marL="471487" marR="0" indent="-471487" defTabSz="1300480">
              <a:spcBef>
                <a:spcPts val="900"/>
              </a:spcBef>
              <a:defRPr sz="440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906235" marR="0" indent="-449035" defTabSz="1300480">
              <a:defRPr sz="440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333500" marR="0" indent="-419100" defTabSz="1300480">
              <a:spcBef>
                <a:spcPts val="900"/>
              </a:spcBef>
              <a:defRPr sz="440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874520" marR="0" indent="-502920" defTabSz="1300480">
              <a:spcBef>
                <a:spcPts val="900"/>
              </a:spcBef>
              <a:defRPr sz="440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331720" marR="0" indent="-502920" defTabSz="1300480">
              <a:spcBef>
                <a:spcPts val="900"/>
              </a:spcBef>
              <a:defRPr sz="440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32422" y="8886613"/>
            <a:ext cx="397019" cy="389267"/>
          </a:xfrm>
          <a:prstGeom prst="rect">
            <a:avLst/>
          </a:prstGeom>
        </p:spPr>
        <p:txBody>
          <a:bodyPr lIns="65022" tIns="65022" rIns="65022" bIns="65022"/>
          <a:lstStyle>
            <a:lvl1pPr algn="r" defTabSz="1300480">
              <a:defRPr sz="180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77900" y="542543"/>
            <a:ext cx="11049000" cy="227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77900" y="2818383"/>
            <a:ext cx="11049000" cy="6935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2pPr marL="876299" indent="-317500">
              <a:spcBef>
                <a:spcPts val="900"/>
              </a:spcBef>
              <a:buChar char="–"/>
              <a:defRPr sz="3800"/>
            </a:lvl2pPr>
            <a:lvl3pPr marL="1320799" indent="-254000">
              <a:spcBef>
                <a:spcPts val="800"/>
              </a:spcBef>
              <a:defRPr sz="3400"/>
            </a:lvl3pPr>
            <a:lvl4pPr marL="1828798" indent="-254000">
              <a:spcBef>
                <a:spcPts val="700"/>
              </a:spcBef>
              <a:buChar char="–"/>
              <a:defRPr sz="2800"/>
            </a:lvl4pPr>
            <a:lvl5pPr marL="2336798" indent="-254000">
              <a:spcBef>
                <a:spcPts val="700"/>
              </a:spcBef>
              <a:buChar char="»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490961" y="8885935"/>
            <a:ext cx="368301" cy="406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 defTabSz="584200"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Times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/>
  <p:txStyles>
    <p:titleStyle>
      <a:lvl1pPr marL="0" marR="63500" indent="0" algn="ctr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Times Roman"/>
        </a:defRPr>
      </a:lvl1pPr>
      <a:lvl2pPr marL="0" marR="63500" indent="457200" algn="ctr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Times Roman"/>
        </a:defRPr>
      </a:lvl2pPr>
      <a:lvl3pPr marL="0" marR="63500" indent="914400" algn="ctr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Times Roman"/>
        </a:defRPr>
      </a:lvl3pPr>
      <a:lvl4pPr marL="0" marR="63500" indent="1371600" algn="ctr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Times Roman"/>
        </a:defRPr>
      </a:lvl4pPr>
      <a:lvl5pPr marL="0" marR="63500" indent="1828800" algn="ctr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Times Roman"/>
        </a:defRPr>
      </a:lvl5pPr>
      <a:lvl6pPr marL="0" marR="63500" indent="2286000" algn="ctr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Times Roman"/>
        </a:defRPr>
      </a:lvl6pPr>
      <a:lvl7pPr marL="0" marR="63500" indent="2743200" algn="ctr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Times Roman"/>
        </a:defRPr>
      </a:lvl7pPr>
      <a:lvl8pPr marL="0" marR="63500" indent="3200400" algn="ctr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Times Roman"/>
        </a:defRPr>
      </a:lvl8pPr>
      <a:lvl9pPr marL="0" marR="63500" indent="3657600" algn="ctr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Times Roman"/>
        </a:defRPr>
      </a:lvl9pPr>
    </p:titleStyle>
    <p:bodyStyle>
      <a:lvl1pPr marL="431799" marR="127000" indent="-381000" algn="l" defTabSz="1295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Tx/>
        <a:buChar char="•"/>
        <a:tabLst/>
        <a:defRPr sz="46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Times Roman"/>
        </a:defRPr>
      </a:lvl1pPr>
      <a:lvl2pPr marL="943141" marR="127000" indent="-384342" algn="l" defTabSz="1295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Tx/>
        <a:buChar char="•"/>
        <a:tabLst/>
        <a:defRPr sz="46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Times Roman"/>
        </a:defRPr>
      </a:lvl2pPr>
      <a:lvl3pPr marL="1410446" marR="127000" indent="-343647" algn="l" defTabSz="1295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Tx/>
        <a:buChar char="•"/>
        <a:tabLst/>
        <a:defRPr sz="46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Times Roman"/>
        </a:defRPr>
      </a:lvl3pPr>
      <a:lvl4pPr marL="1992084" marR="127000" indent="-417285" algn="l" defTabSz="1295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Tx/>
        <a:buChar char="•"/>
        <a:tabLst/>
        <a:defRPr sz="46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Times Roman"/>
        </a:defRPr>
      </a:lvl4pPr>
      <a:lvl5pPr marL="2500084" marR="127000" indent="-417285" algn="l" defTabSz="1295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Tx/>
        <a:buChar char="•"/>
        <a:tabLst/>
        <a:defRPr sz="46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Times Roman"/>
        </a:defRPr>
      </a:lvl5pPr>
      <a:lvl6pPr marL="2855684" marR="127000" indent="-417285" algn="l" defTabSz="1295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Tx/>
        <a:buChar char="•"/>
        <a:tabLst/>
        <a:defRPr sz="46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Times Roman"/>
        </a:defRPr>
      </a:lvl6pPr>
      <a:lvl7pPr marL="3211284" marR="127000" indent="-417285" algn="l" defTabSz="1295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Tx/>
        <a:buChar char="•"/>
        <a:tabLst/>
        <a:defRPr sz="46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Times Roman"/>
        </a:defRPr>
      </a:lvl7pPr>
      <a:lvl8pPr marL="3566884" marR="127000" indent="-417285" algn="l" defTabSz="1295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Tx/>
        <a:buChar char="•"/>
        <a:tabLst/>
        <a:defRPr sz="46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Times Roman"/>
        </a:defRPr>
      </a:lvl8pPr>
      <a:lvl9pPr marL="3922484" marR="127000" indent="-417285" algn="l" defTabSz="1295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Tx/>
        <a:buChar char="•"/>
        <a:tabLst/>
        <a:defRPr sz="46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Times Roman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Roman"/>
        </a:defRPr>
      </a:lvl1pPr>
      <a:lvl2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Roman"/>
        </a:defRPr>
      </a:lvl2pPr>
      <a:lvl3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Roman"/>
        </a:defRPr>
      </a:lvl3pPr>
      <a:lvl4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Roman"/>
        </a:defRPr>
      </a:lvl4pPr>
      <a:lvl5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Roman"/>
        </a:defRPr>
      </a:lvl5pPr>
      <a:lvl6pPr marL="0" marR="0" indent="2286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Roman"/>
        </a:defRPr>
      </a:lvl6pPr>
      <a:lvl7pPr marL="0" marR="0" indent="2743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Roman"/>
        </a:defRPr>
      </a:lvl7pPr>
      <a:lvl8pPr marL="0" marR="0" indent="3200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Roman"/>
        </a:defRPr>
      </a:lvl8pPr>
      <a:lvl9pPr marL="0" marR="0" indent="3657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ctools.msu.edu/145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mveVAYKylk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olymerase Chain Reaction"/>
          <p:cNvSpPr txBox="1">
            <a:spLocks noGrp="1"/>
          </p:cNvSpPr>
          <p:nvPr>
            <p:ph type="title"/>
          </p:nvPr>
        </p:nvSpPr>
        <p:spPr>
          <a:xfrm>
            <a:off x="977900" y="3251200"/>
            <a:ext cx="11049000" cy="4127500"/>
          </a:xfrm>
          <a:prstGeom prst="rect">
            <a:avLst/>
          </a:prstGeom>
        </p:spPr>
        <p:txBody>
          <a:bodyPr/>
          <a:lstStyle/>
          <a:p>
            <a:r>
              <a:t>Polymerase Chain Reaction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How Does a Gel Work?"/>
          <p:cNvSpPr txBox="1">
            <a:spLocks noGrp="1"/>
          </p:cNvSpPr>
          <p:nvPr>
            <p:ph type="title"/>
          </p:nvPr>
        </p:nvSpPr>
        <p:spPr>
          <a:xfrm>
            <a:off x="1295400" y="-215900"/>
            <a:ext cx="10731500" cy="20365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4C00"/>
                </a:solidFill>
                <a:uFill>
                  <a:solidFill>
                    <a:srgbClr val="FF4C00"/>
                  </a:solidFill>
                </a:uFill>
              </a:defRPr>
            </a:lvl1pPr>
          </a:lstStyle>
          <a:p>
            <a:r>
              <a:t>How Does a Gel Work?</a:t>
            </a:r>
          </a:p>
        </p:txBody>
      </p:sp>
      <p:sp>
        <p:nvSpPr>
          <p:cNvPr id="103" name="Check a PCR sample by gel electrophoresis."/>
          <p:cNvSpPr txBox="1">
            <a:spLocks noGrp="1"/>
          </p:cNvSpPr>
          <p:nvPr>
            <p:ph type="body" idx="1"/>
          </p:nvPr>
        </p:nvSpPr>
        <p:spPr>
          <a:xfrm>
            <a:off x="431800" y="1193800"/>
            <a:ext cx="12890500" cy="5854700"/>
          </a:xfrm>
          <a:prstGeom prst="rect">
            <a:avLst/>
          </a:prstGeom>
        </p:spPr>
        <p:txBody>
          <a:bodyPr/>
          <a:lstStyle>
            <a:lvl1pPr>
              <a:buClr>
                <a:srgbClr val="AAADFF"/>
              </a:buClr>
              <a:buFont typeface="Arial"/>
              <a:defRPr>
                <a:solidFill>
                  <a:srgbClr val="AAADFF"/>
                </a:solidFill>
                <a:uFill>
                  <a:solidFill>
                    <a:srgbClr val="AAADFF"/>
                  </a:solidFill>
                </a:uFill>
              </a:defRPr>
            </a:lvl1pPr>
          </a:lstStyle>
          <a:p>
            <a:r>
              <a:t>Check a PCR sample by gel electrophoresis.</a:t>
            </a:r>
          </a:p>
        </p:txBody>
      </p:sp>
      <p:pic>
        <p:nvPicPr>
          <p:cNvPr id="104" name="Picture 1.png" descr="Picture 1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6832600"/>
            <a:ext cx="6041814" cy="2598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mod1_2_photo.jpg" descr="mod1_2_photo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0" y="2273300"/>
            <a:ext cx="9029700" cy="4330700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+"/>
          <p:cNvSpPr/>
          <p:nvPr/>
        </p:nvSpPr>
        <p:spPr>
          <a:xfrm>
            <a:off x="8890000" y="5562600"/>
            <a:ext cx="49843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marL="57799" marR="57799" defTabSz="1295400">
              <a:buClr>
                <a:srgbClr val="FF2600"/>
              </a:buClr>
              <a:buFont typeface="Arial"/>
              <a:defRPr sz="4400"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+</a:t>
            </a:r>
          </a:p>
        </p:txBody>
      </p:sp>
      <p:pic>
        <p:nvPicPr>
          <p:cNvPr id="107" name="biol_02_img0140.jpg" descr="biol_02_img0140.jp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365500" y="2209800"/>
            <a:ext cx="6324600" cy="7543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1" build="p" animBg="1" advAuto="0"/>
      <p:bldP spid="104" grpId="2" animBg="1" advAuto="0"/>
      <p:bldP spid="107" grpId="3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4A0285FC-EDF8-F44E-1411-0E4FBB4D2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1339"/>
            <a:ext cx="13009804" cy="9753600"/>
          </a:xfrm>
          <a:prstGeom prst="rect">
            <a:avLst/>
          </a:prstGeom>
        </p:spPr>
      </p:pic>
      <p:sp>
        <p:nvSpPr>
          <p:cNvPr id="74" name="Polymerase Chain Reaction"/>
          <p:cNvSpPr txBox="1">
            <a:spLocks noGrp="1"/>
          </p:cNvSpPr>
          <p:nvPr>
            <p:ph type="title"/>
          </p:nvPr>
        </p:nvSpPr>
        <p:spPr>
          <a:xfrm>
            <a:off x="911068" y="-341339"/>
            <a:ext cx="11182664" cy="2430073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differing Dyes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(there are a number of different dyes used in gel electrophoresis)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5" name="Polymerase Chain Reaction">
            <a:extLst>
              <a:ext uri="{FF2B5EF4-FFF2-40B4-BE49-F238E27FC236}">
                <a16:creationId xmlns:a16="http://schemas.microsoft.com/office/drawing/2014/main" id="{280DDF69-7022-10C4-D93C-6EECE36A9146}"/>
              </a:ext>
            </a:extLst>
          </p:cNvPr>
          <p:cNvSpPr txBox="1">
            <a:spLocks/>
          </p:cNvSpPr>
          <p:nvPr/>
        </p:nvSpPr>
        <p:spPr>
          <a:xfrm>
            <a:off x="1108130" y="2206259"/>
            <a:ext cx="10007392" cy="26774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63500" indent="0" algn="ctr" defTabSz="1295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200" b="0" i="0" u="none" strike="noStrike" cap="none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Times Roman"/>
              </a:defRPr>
            </a:lvl1pPr>
            <a:lvl2pPr marL="0" marR="63500" indent="457200" algn="ctr" defTabSz="1295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200" b="0" i="0" u="none" strike="noStrike" cap="none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Times Roman"/>
              </a:defRPr>
            </a:lvl2pPr>
            <a:lvl3pPr marL="0" marR="63500" indent="914400" algn="ctr" defTabSz="1295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200" b="0" i="0" u="none" strike="noStrike" cap="none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Times Roman"/>
              </a:defRPr>
            </a:lvl3pPr>
            <a:lvl4pPr marL="0" marR="63500" indent="1371600" algn="ctr" defTabSz="1295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200" b="0" i="0" u="none" strike="noStrike" cap="none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Times Roman"/>
              </a:defRPr>
            </a:lvl4pPr>
            <a:lvl5pPr marL="0" marR="63500" indent="1828800" algn="ctr" defTabSz="1295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200" b="0" i="0" u="none" strike="noStrike" cap="none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Times Roman"/>
              </a:defRPr>
            </a:lvl5pPr>
            <a:lvl6pPr marL="0" marR="63500" indent="2286000" algn="ctr" defTabSz="1295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200" b="0" i="0" u="none" strike="noStrike" cap="none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Times Roman"/>
              </a:defRPr>
            </a:lvl6pPr>
            <a:lvl7pPr marL="0" marR="63500" indent="2743200" algn="ctr" defTabSz="1295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200" b="0" i="0" u="none" strike="noStrike" cap="none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Times Roman"/>
              </a:defRPr>
            </a:lvl7pPr>
            <a:lvl8pPr marL="0" marR="63500" indent="3200400" algn="ctr" defTabSz="1295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200" b="0" i="0" u="none" strike="noStrike" cap="none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Times Roman"/>
              </a:defRPr>
            </a:lvl8pPr>
            <a:lvl9pPr marL="0" marR="63500" indent="3657600" algn="ctr" defTabSz="1295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200" b="0" i="0" u="none" strike="noStrike" cap="none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Times Roman"/>
              </a:defRPr>
            </a:lvl9pPr>
          </a:lstStyle>
          <a:p>
            <a:pPr algn="l" hangingPunct="1"/>
            <a:r>
              <a:rPr lang="en-US" sz="5400" dirty="0">
                <a:solidFill>
                  <a:schemeClr val="bg1"/>
                </a:solidFill>
              </a:rPr>
              <a:t>-</a:t>
            </a:r>
            <a:r>
              <a:rPr lang="en-US" sz="4400" u="sng" dirty="0">
                <a:solidFill>
                  <a:schemeClr val="bg1"/>
                </a:solidFill>
              </a:rPr>
              <a:t>Loading buffer </a:t>
            </a:r>
            <a:r>
              <a:rPr lang="en-US" sz="4400" dirty="0">
                <a:solidFill>
                  <a:schemeClr val="bg1"/>
                </a:solidFill>
              </a:rPr>
              <a:t>–often </a:t>
            </a:r>
            <a:r>
              <a:rPr lang="en-US" sz="4400" b="0" i="0" u="none" strike="noStrike" dirty="0">
                <a:solidFill>
                  <a:schemeClr val="bg1"/>
                </a:solidFill>
                <a:effectLst/>
              </a:rPr>
              <a:t>contains glycerol and two different dyes (e.g. bromophenol blue and xylene </a:t>
            </a:r>
            <a:r>
              <a:rPr lang="en-US" sz="4400" b="0" i="0" u="none" strike="noStrike" dirty="0" err="1">
                <a:solidFill>
                  <a:schemeClr val="bg1"/>
                </a:solidFill>
                <a:effectLst/>
              </a:rPr>
              <a:t>cyanol</a:t>
            </a:r>
            <a:r>
              <a:rPr lang="en-US" sz="4400" b="0" i="0" u="none" strike="noStrike" dirty="0">
                <a:solidFill>
                  <a:schemeClr val="bg1"/>
                </a:solidFill>
                <a:effectLst/>
              </a:rPr>
              <a:t> FF) which you can watch move as the ge</a:t>
            </a:r>
            <a:r>
              <a:rPr lang="en-US" sz="4400" dirty="0">
                <a:solidFill>
                  <a:schemeClr val="bg1"/>
                </a:solidFill>
              </a:rPr>
              <a:t>l is running.</a:t>
            </a:r>
            <a:br>
              <a:rPr lang="en-US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728931-CC02-5EDA-F756-7703DAA93F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3" r="35392" b="29727"/>
          <a:stretch/>
        </p:blipFill>
        <p:spPr>
          <a:xfrm>
            <a:off x="11115522" y="2107577"/>
            <a:ext cx="1109272" cy="26774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BB6440-ACB2-52EA-278D-95EF3429143D}"/>
              </a:ext>
            </a:extLst>
          </p:cNvPr>
          <p:cNvSpPr txBox="1"/>
          <p:nvPr/>
        </p:nvSpPr>
        <p:spPr>
          <a:xfrm>
            <a:off x="911068" y="5651293"/>
            <a:ext cx="9585377" cy="28007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4400" u="sng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Times Roman"/>
              </a:rPr>
              <a:t>-Visualizing stain</a:t>
            </a:r>
            <a:r>
              <a:rPr lang="en-US" sz="44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Times Roman"/>
              </a:rPr>
              <a:t> –several different dyes can be used for visualizing DNA in agarose (ethidium bromide, SYBR-Safe, </a:t>
            </a:r>
            <a:r>
              <a:rPr lang="en-US" sz="4400" dirty="0" err="1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Times Roman"/>
              </a:rPr>
              <a:t>GreenGlo</a:t>
            </a:r>
            <a:r>
              <a:rPr lang="en-US" sz="44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Times Roman"/>
              </a:rPr>
              <a:t>) when placed over UV light.</a:t>
            </a:r>
          </a:p>
        </p:txBody>
      </p:sp>
      <p:pic>
        <p:nvPicPr>
          <p:cNvPr id="11" name="Picture 10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B8069AA-2FDA-9B58-DC4C-9F2AE0A011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683" y="6082259"/>
            <a:ext cx="2363693" cy="236980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halk Session"/>
          <p:cNvSpPr txBox="1">
            <a:spLocks noGrp="1"/>
          </p:cNvSpPr>
          <p:nvPr>
            <p:ph type="title"/>
          </p:nvPr>
        </p:nvSpPr>
        <p:spPr>
          <a:xfrm>
            <a:off x="863600" y="0"/>
            <a:ext cx="11049000" cy="2705100"/>
          </a:xfrm>
          <a:prstGeom prst="rect">
            <a:avLst/>
          </a:prstGeom>
        </p:spPr>
        <p:txBody>
          <a:bodyPr/>
          <a:lstStyle/>
          <a:p>
            <a:r>
              <a:t>Chalk Session</a:t>
            </a:r>
          </a:p>
        </p:txBody>
      </p:sp>
      <p:sp>
        <p:nvSpPr>
          <p:cNvPr id="110" name="5’-GGAATTGACTATCCTCTACTATTTCCTG-3’…"/>
          <p:cNvSpPr txBox="1">
            <a:spLocks noGrp="1"/>
          </p:cNvSpPr>
          <p:nvPr>
            <p:ph type="body" idx="1"/>
          </p:nvPr>
        </p:nvSpPr>
        <p:spPr>
          <a:xfrm>
            <a:off x="647700" y="2705100"/>
            <a:ext cx="11709400" cy="7048500"/>
          </a:xfrm>
          <a:prstGeom prst="rect">
            <a:avLst/>
          </a:prstGeom>
        </p:spPr>
        <p:txBody>
          <a:bodyPr/>
          <a:lstStyle/>
          <a:p>
            <a:pPr marL="545479" indent="-487680">
              <a:lnSpc>
                <a:spcPct val="90000"/>
              </a:lnSpc>
              <a:buClr>
                <a:srgbClr val="FFFFFF"/>
              </a:buClr>
              <a:buSzTx/>
              <a:buFont typeface="Arial"/>
              <a:buNone/>
            </a:pPr>
            <a:r>
              <a:rPr sz="3800"/>
              <a:t>   5’-GGAATTGACTATCCTCTACTATTTCCTG-3’</a:t>
            </a:r>
          </a:p>
          <a:p>
            <a:pPr marL="545479" indent="-487680">
              <a:lnSpc>
                <a:spcPct val="90000"/>
              </a:lnSpc>
              <a:buClr>
                <a:srgbClr val="FFFFFF"/>
              </a:buClr>
              <a:buSzTx/>
              <a:buFont typeface="Arial"/>
              <a:buNone/>
            </a:pPr>
            <a:endParaRPr sz="3800"/>
          </a:p>
          <a:p>
            <a:pPr marL="545479" indent="-487680">
              <a:lnSpc>
                <a:spcPct val="90000"/>
              </a:lnSpc>
              <a:buClr>
                <a:srgbClr val="FFFFFF"/>
              </a:buClr>
              <a:buSzTx/>
              <a:buFont typeface="Arial"/>
              <a:buNone/>
            </a:pPr>
            <a:r>
              <a:rPr sz="3800"/>
              <a:t>1. Predict &amp; Write Complementary Sequence</a:t>
            </a:r>
          </a:p>
          <a:p>
            <a:pPr marL="545479" indent="-487680">
              <a:lnSpc>
                <a:spcPct val="90000"/>
              </a:lnSpc>
              <a:buClr>
                <a:srgbClr val="FFFFFF"/>
              </a:buClr>
              <a:buSzTx/>
              <a:buFont typeface="Arial"/>
              <a:buNone/>
            </a:pPr>
            <a:r>
              <a:rPr sz="3800"/>
              <a:t>2. Design two 4-bp long primers</a:t>
            </a:r>
          </a:p>
          <a:p>
            <a:pPr marL="545479" indent="-487680">
              <a:lnSpc>
                <a:spcPct val="90000"/>
              </a:lnSpc>
              <a:buClr>
                <a:srgbClr val="FFFFFF"/>
              </a:buClr>
              <a:buSzTx/>
              <a:buFont typeface="Arial"/>
              <a:buNone/>
            </a:pPr>
            <a:r>
              <a:rPr sz="3800"/>
              <a:t>3. Predict length the final amplify product will be?</a:t>
            </a:r>
          </a:p>
          <a:p>
            <a:pPr marL="545479" indent="-487680">
              <a:lnSpc>
                <a:spcPct val="90000"/>
              </a:lnSpc>
              <a:buClr>
                <a:srgbClr val="FFFFFF"/>
              </a:buClr>
              <a:buSzTx/>
              <a:buFont typeface="Arial"/>
              <a:buNone/>
            </a:pPr>
            <a:endParaRPr sz="3800"/>
          </a:p>
          <a:p>
            <a:pPr marL="545479" indent="-487680">
              <a:lnSpc>
                <a:spcPct val="90000"/>
              </a:lnSpc>
              <a:buClr>
                <a:srgbClr val="FFFFFF"/>
              </a:buClr>
              <a:buSzTx/>
              <a:buFont typeface="Arial"/>
              <a:buNone/>
            </a:pPr>
            <a:r>
              <a:rPr sz="3800"/>
              <a:t>	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85"/>
          <p:cNvSpPr txBox="1">
            <a:spLocks noGrp="1"/>
          </p:cNvSpPr>
          <p:nvPr>
            <p:ph type="title"/>
          </p:nvPr>
        </p:nvSpPr>
        <p:spPr>
          <a:xfrm>
            <a:off x="866986" y="866986"/>
            <a:ext cx="11054081" cy="1625601"/>
          </a:xfrm>
          <a:prstGeom prst="rect">
            <a:avLst/>
          </a:prstGeom>
        </p:spPr>
        <p:txBody>
          <a:bodyPr lIns="0" tIns="0" rIns="0" bIns="0"/>
          <a:lstStyle/>
          <a:p>
            <a:r>
              <a:t>Calculate Annealing Temp</a:t>
            </a:r>
          </a:p>
        </p:txBody>
      </p:sp>
      <p:sp>
        <p:nvSpPr>
          <p:cNvPr id="115" name="Shape 86"/>
          <p:cNvSpPr txBox="1">
            <a:spLocks noGrp="1"/>
          </p:cNvSpPr>
          <p:nvPr>
            <p:ph type="body" idx="1"/>
          </p:nvPr>
        </p:nvSpPr>
        <p:spPr>
          <a:xfrm>
            <a:off x="433493" y="2059093"/>
            <a:ext cx="12246187" cy="7369387"/>
          </a:xfrm>
          <a:prstGeom prst="rect">
            <a:avLst/>
          </a:prstGeom>
        </p:spPr>
        <p:txBody>
          <a:bodyPr lIns="0" tIns="0" rIns="0" bIns="0"/>
          <a:lstStyle/>
          <a:p>
            <a:pPr marL="487680" indent="-487680">
              <a:buSzTx/>
              <a:buNone/>
              <a:defRPr sz="3800"/>
            </a:pPr>
            <a:endParaRPr/>
          </a:p>
          <a:p>
            <a:pPr marL="487680" indent="-487680">
              <a:spcBef>
                <a:spcPts val="800"/>
              </a:spcBef>
              <a:buSzTx/>
              <a:buNone/>
              <a:defRPr sz="3800"/>
            </a:pPr>
            <a:r>
              <a:t>“Rule of Thumb”: </a:t>
            </a:r>
            <a:endParaRPr sz="2400">
              <a:solidFill>
                <a:srgbClr val="000000"/>
              </a:solidFill>
            </a:endParaRPr>
          </a:p>
          <a:p>
            <a:pPr marL="487680" indent="-487680">
              <a:spcBef>
                <a:spcPts val="800"/>
              </a:spcBef>
              <a:buSzTx/>
              <a:buNone/>
              <a:defRPr sz="3800"/>
            </a:pPr>
            <a:r>
              <a:t>Tm= 4(#G’s + C’s in primer) + 2(#A’s + T’s in primer)</a:t>
            </a:r>
            <a:endParaRPr sz="2400">
              <a:solidFill>
                <a:srgbClr val="000000"/>
              </a:solidFill>
            </a:endParaRPr>
          </a:p>
          <a:p>
            <a:pPr marL="487680" indent="-487680">
              <a:buSzTx/>
              <a:buNone/>
              <a:defRPr sz="3800"/>
            </a:pPr>
            <a:endParaRPr sz="2400">
              <a:solidFill>
                <a:srgbClr val="000000"/>
              </a:solidFill>
            </a:endParaRPr>
          </a:p>
          <a:p>
            <a:pPr>
              <a:buFont typeface="Arial"/>
            </a:pPr>
            <a:endParaRPr sz="2400">
              <a:solidFill>
                <a:srgbClr val="000000"/>
              </a:solidFill>
            </a:endParaRPr>
          </a:p>
          <a:p>
            <a:pPr>
              <a:buFont typeface="Arial"/>
            </a:pPr>
            <a:r>
              <a:t>“Lab Info” section of LB145 course website has additional info </a:t>
            </a:r>
            <a:r>
              <a:rPr u="sng">
                <a:hlinkClick r:id="rId2"/>
              </a:rPr>
              <a:t>http://ctools.msu.edu/145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DNA Structure: Two strands in helix"/>
          <p:cNvSpPr txBox="1">
            <a:spLocks noGrp="1"/>
          </p:cNvSpPr>
          <p:nvPr>
            <p:ph type="title"/>
          </p:nvPr>
        </p:nvSpPr>
        <p:spPr>
          <a:xfrm>
            <a:off x="1079500" y="0"/>
            <a:ext cx="11049000" cy="3797300"/>
          </a:xfrm>
          <a:prstGeom prst="rect">
            <a:avLst/>
          </a:prstGeom>
        </p:spPr>
        <p:txBody>
          <a:bodyPr/>
          <a:lstStyle/>
          <a:p>
            <a:r>
              <a:t>DNA Structure:</a:t>
            </a:r>
            <a:br/>
            <a:r>
              <a:t>Two strands in helix </a:t>
            </a:r>
          </a:p>
        </p:txBody>
      </p:sp>
      <p:sp>
        <p:nvSpPr>
          <p:cNvPr id="77" name="Adenine ( A ) binds to Thymine ( T ), with two hydrogen bonds.…"/>
          <p:cNvSpPr txBox="1">
            <a:spLocks noGrp="1"/>
          </p:cNvSpPr>
          <p:nvPr>
            <p:ph type="body" idx="1"/>
          </p:nvPr>
        </p:nvSpPr>
        <p:spPr>
          <a:xfrm>
            <a:off x="1079500" y="5092700"/>
            <a:ext cx="11049000" cy="4991100"/>
          </a:xfrm>
          <a:prstGeom prst="rect">
            <a:avLst/>
          </a:prstGeom>
        </p:spPr>
        <p:txBody>
          <a:bodyPr/>
          <a:lstStyle/>
          <a:p>
            <a:pPr marL="545479" indent="-487680">
              <a:buClr>
                <a:srgbClr val="FFFFFF"/>
              </a:buClr>
              <a:buSzTx/>
              <a:buFont typeface="Arial"/>
              <a:buNone/>
            </a:pPr>
            <a:r>
              <a:t>Adenine (</a:t>
            </a: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 A </a:t>
            </a:r>
            <a:r>
              <a:t>) binds to Thymine ( </a:t>
            </a:r>
            <a:r>
              <a:rPr>
                <a:solidFill>
                  <a:srgbClr val="CB8D73"/>
                </a:solidFill>
                <a:uFill>
                  <a:solidFill>
                    <a:srgbClr val="CB8D73"/>
                  </a:solidFill>
                </a:uFill>
              </a:rPr>
              <a:t>T</a:t>
            </a:r>
            <a:r>
              <a:t> ), with two hydrogen bonds.</a:t>
            </a:r>
          </a:p>
          <a:p>
            <a:pPr marL="545479" indent="-487680">
              <a:buClr>
                <a:srgbClr val="FFFFFF"/>
              </a:buClr>
              <a:buSzTx/>
              <a:buFont typeface="Arial"/>
              <a:buNone/>
              <a:defRPr sz="3400"/>
            </a:pPr>
            <a:endParaRPr/>
          </a:p>
          <a:p>
            <a:pPr marL="545479" indent="-487680">
              <a:buClr>
                <a:srgbClr val="FFFFFF"/>
              </a:buClr>
              <a:buSzTx/>
              <a:buFont typeface="Arial"/>
              <a:buNone/>
            </a:pPr>
            <a:r>
              <a:t>Guanine ( </a:t>
            </a:r>
            <a:r>
              <a:rPr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G</a:t>
            </a:r>
            <a:r>
              <a:t> ) binds to Cytosine ( </a:t>
            </a:r>
            <a:r>
              <a:rPr>
                <a:solidFill>
                  <a:srgbClr val="FF2C79"/>
                </a:solidFill>
                <a:uFill>
                  <a:solidFill>
                    <a:srgbClr val="FF2C79"/>
                  </a:solidFill>
                </a:uFill>
              </a:rPr>
              <a:t>C</a:t>
            </a:r>
            <a:r>
              <a:t> ), with three hydrogen bonds.</a:t>
            </a:r>
          </a:p>
        </p:txBody>
      </p:sp>
      <p:pic>
        <p:nvPicPr>
          <p:cNvPr id="78" name="pcr_reagents.jpg" descr="pcr_reagents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273300" y="3035300"/>
            <a:ext cx="8328943" cy="184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DNA"/>
          <p:cNvSpPr txBox="1">
            <a:spLocks noGrp="1"/>
          </p:cNvSpPr>
          <p:nvPr>
            <p:ph type="title"/>
          </p:nvPr>
        </p:nvSpPr>
        <p:spPr>
          <a:xfrm>
            <a:off x="977900" y="215900"/>
            <a:ext cx="11049000" cy="1625600"/>
          </a:xfrm>
          <a:prstGeom prst="rect">
            <a:avLst/>
          </a:prstGeom>
        </p:spPr>
        <p:txBody>
          <a:bodyPr/>
          <a:lstStyle/>
          <a:p>
            <a:r>
              <a:t>DNA </a:t>
            </a:r>
          </a:p>
        </p:txBody>
      </p:sp>
      <p:sp>
        <p:nvSpPr>
          <p:cNvPr id="83" name="Helix is double-stranded &amp; “antiparallel”-Primary strand (sense)…"/>
          <p:cNvSpPr txBox="1">
            <a:spLocks noGrp="1"/>
          </p:cNvSpPr>
          <p:nvPr>
            <p:ph type="body" idx="1"/>
          </p:nvPr>
        </p:nvSpPr>
        <p:spPr>
          <a:xfrm>
            <a:off x="1079500" y="1955800"/>
            <a:ext cx="11049000" cy="7251700"/>
          </a:xfrm>
          <a:prstGeom prst="rect">
            <a:avLst/>
          </a:prstGeom>
        </p:spPr>
        <p:txBody>
          <a:bodyPr/>
          <a:lstStyle/>
          <a:p>
            <a:pPr marL="545479" indent="-487680">
              <a:buClr>
                <a:srgbClr val="FFFFFF"/>
              </a:buClr>
              <a:buSzTx/>
              <a:buFont typeface="Arial"/>
              <a:buNone/>
            </a:pPr>
            <a:r>
              <a:t>Helix is double-stranded &amp; “antiparallel”-Primary strand (sense)</a:t>
            </a:r>
          </a:p>
          <a:p>
            <a:pPr marL="545479" indent="-487680">
              <a:buClr>
                <a:srgbClr val="FFFFFF"/>
              </a:buClr>
              <a:buSzTx/>
              <a:buFont typeface="Arial"/>
              <a:buNone/>
            </a:pPr>
            <a:r>
              <a:t>	5’- </a:t>
            </a:r>
            <a:r>
              <a:rPr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CC</a:t>
            </a:r>
            <a:r>
              <a:rPr>
                <a:solidFill>
                  <a:srgbClr val="CB8D73"/>
                </a:solidFill>
                <a:uFill>
                  <a:solidFill>
                    <a:srgbClr val="CB8D73"/>
                  </a:solidFill>
                </a:uFill>
              </a:rPr>
              <a:t>G</a:t>
            </a: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AA</a:t>
            </a:r>
            <a:r>
              <a:rPr>
                <a:solidFill>
                  <a:srgbClr val="FF2C79"/>
                </a:solidFill>
                <a:uFill>
                  <a:solidFill>
                    <a:srgbClr val="FF2C79"/>
                  </a:solidFill>
                </a:uFill>
              </a:rPr>
              <a:t>T</a:t>
            </a:r>
            <a:r>
              <a:rPr>
                <a:solidFill>
                  <a:srgbClr val="CB8D73"/>
                </a:solidFill>
                <a:uFill>
                  <a:solidFill>
                    <a:srgbClr val="CB8D73"/>
                  </a:solidFill>
                </a:uFill>
              </a:rPr>
              <a:t>GGG</a:t>
            </a: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A</a:t>
            </a:r>
            <a:r>
              <a:rPr>
                <a:solidFill>
                  <a:srgbClr val="FF2C79"/>
                </a:solidFill>
                <a:uFill>
                  <a:solidFill>
                    <a:srgbClr val="FF2C79"/>
                  </a:solidFill>
                </a:uFill>
              </a:rPr>
              <a:t>T</a:t>
            </a:r>
            <a:r>
              <a:rPr>
                <a:solidFill>
                  <a:srgbClr val="CB8D73"/>
                </a:solidFill>
                <a:uFill>
                  <a:solidFill>
                    <a:srgbClr val="CB8D73"/>
                  </a:solidFill>
                </a:uFill>
              </a:rPr>
              <a:t>G</a:t>
            </a:r>
            <a:r>
              <a:rPr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C</a:t>
            </a:r>
            <a:r>
              <a:rPr>
                <a:solidFill>
                  <a:srgbClr val="FF2C79"/>
                </a:solidFill>
                <a:uFill>
                  <a:solidFill>
                    <a:srgbClr val="FF2C79"/>
                  </a:solidFill>
                </a:uFill>
              </a:rPr>
              <a:t>T</a:t>
            </a:r>
            <a:r>
              <a:rPr>
                <a:solidFill>
                  <a:srgbClr val="CB8D73"/>
                </a:solidFill>
                <a:uFill>
                  <a:solidFill>
                    <a:srgbClr val="CB8D73"/>
                  </a:solidFill>
                </a:uFill>
              </a:rPr>
              <a:t>GGG</a:t>
            </a: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A</a:t>
            </a:r>
            <a:r>
              <a:rPr>
                <a:solidFill>
                  <a:srgbClr val="FF2C79"/>
                </a:solidFill>
                <a:uFill>
                  <a:solidFill>
                    <a:srgbClr val="FF2C79"/>
                  </a:solidFill>
                </a:uFill>
              </a:rPr>
              <a:t>T</a:t>
            </a:r>
            <a:r>
              <a:rPr>
                <a:solidFill>
                  <a:srgbClr val="CB8D73"/>
                </a:solidFill>
                <a:uFill>
                  <a:solidFill>
                    <a:srgbClr val="CB8D73"/>
                  </a:solidFill>
                </a:uFill>
              </a:rPr>
              <a:t>G</a:t>
            </a:r>
            <a:r>
              <a:rPr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C </a:t>
            </a:r>
            <a:r>
              <a:t>-3’</a:t>
            </a:r>
          </a:p>
          <a:p>
            <a:pPr marL="545479" indent="-487680">
              <a:buClr>
                <a:srgbClr val="FFFFFF"/>
              </a:buClr>
              <a:buSzTx/>
              <a:buFont typeface="Arial"/>
              <a:buNone/>
            </a:pPr>
            <a:r>
              <a:t>	3’- </a:t>
            </a:r>
            <a:r>
              <a:rPr>
                <a:solidFill>
                  <a:srgbClr val="CB8D73"/>
                </a:solidFill>
                <a:uFill>
                  <a:solidFill>
                    <a:srgbClr val="CB8D73"/>
                  </a:solidFill>
                </a:uFill>
              </a:rPr>
              <a:t>GG</a:t>
            </a:r>
            <a:r>
              <a:rPr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C</a:t>
            </a:r>
            <a:r>
              <a:rPr>
                <a:solidFill>
                  <a:srgbClr val="FF2C79"/>
                </a:solidFill>
                <a:uFill>
                  <a:solidFill>
                    <a:srgbClr val="FF2C79"/>
                  </a:solidFill>
                </a:uFill>
              </a:rPr>
              <a:t>TT</a:t>
            </a: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A</a:t>
            </a:r>
            <a:r>
              <a:rPr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CCC</a:t>
            </a:r>
            <a:r>
              <a:rPr>
                <a:solidFill>
                  <a:srgbClr val="FF2C79"/>
                </a:solidFill>
                <a:uFill>
                  <a:solidFill>
                    <a:srgbClr val="FF2C79"/>
                  </a:solidFill>
                </a:uFill>
              </a:rPr>
              <a:t>T</a:t>
            </a: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A</a:t>
            </a:r>
            <a:r>
              <a:rPr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C</a:t>
            </a:r>
            <a:r>
              <a:rPr>
                <a:solidFill>
                  <a:srgbClr val="CB8D73"/>
                </a:solidFill>
                <a:uFill>
                  <a:solidFill>
                    <a:srgbClr val="CB8D73"/>
                  </a:solidFill>
                </a:uFill>
              </a:rPr>
              <a:t>G</a:t>
            </a: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A</a:t>
            </a:r>
            <a:r>
              <a:rPr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CCC</a:t>
            </a:r>
            <a:r>
              <a:rPr>
                <a:solidFill>
                  <a:srgbClr val="FF2C79"/>
                </a:solidFill>
                <a:uFill>
                  <a:solidFill>
                    <a:srgbClr val="FF2C79"/>
                  </a:solidFill>
                </a:uFill>
              </a:rPr>
              <a:t>T</a:t>
            </a: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A</a:t>
            </a:r>
            <a:r>
              <a:rPr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C</a:t>
            </a:r>
            <a:r>
              <a:rPr>
                <a:solidFill>
                  <a:srgbClr val="CB8D73"/>
                </a:solidFill>
                <a:uFill>
                  <a:solidFill>
                    <a:srgbClr val="CB8D73"/>
                  </a:solidFill>
                </a:uFill>
              </a:rPr>
              <a:t>G </a:t>
            </a:r>
            <a:r>
              <a:t>-5’ Complementary strand (antisense)     </a:t>
            </a:r>
          </a:p>
          <a:p>
            <a:pPr marL="545479" indent="-487680">
              <a:buClr>
                <a:srgbClr val="FFFFFF"/>
              </a:buClr>
              <a:buSzTx/>
              <a:buFont typeface="Arial"/>
              <a:buNone/>
            </a:pPr>
            <a:endParaRPr/>
          </a:p>
          <a:p>
            <a:pPr marL="545479" indent="-487680">
              <a:buClr>
                <a:srgbClr val="FFFFFF"/>
              </a:buClr>
              <a:buSzTx/>
              <a:buFont typeface="Arial"/>
              <a:buNone/>
            </a:pPr>
            <a:r>
              <a:rPr b="1" u="sng"/>
              <a:t>PCR</a:t>
            </a:r>
            <a:r>
              <a:t> </a:t>
            </a:r>
            <a:r>
              <a:rPr b="1" u="sng"/>
              <a:t>Primer</a:t>
            </a:r>
            <a:r>
              <a:t> is a (short single strand):      5’- </a:t>
            </a:r>
            <a:r>
              <a:rPr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CC</a:t>
            </a:r>
            <a:r>
              <a:rPr>
                <a:solidFill>
                  <a:srgbClr val="CB8D73"/>
                </a:solidFill>
                <a:uFill>
                  <a:solidFill>
                    <a:srgbClr val="CB8D73"/>
                  </a:solidFill>
                </a:uFill>
              </a:rPr>
              <a:t>G</a:t>
            </a: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AA</a:t>
            </a:r>
            <a:r>
              <a:rPr>
                <a:solidFill>
                  <a:srgbClr val="CB8D73"/>
                </a:solidFill>
                <a:uFill>
                  <a:solidFill>
                    <a:srgbClr val="CB8D73"/>
                  </a:solidFill>
                </a:uFill>
              </a:rPr>
              <a:t>GG</a:t>
            </a: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A</a:t>
            </a:r>
            <a:r>
              <a:rPr>
                <a:solidFill>
                  <a:srgbClr val="FF2C79"/>
                </a:solidFill>
                <a:uFill>
                  <a:solidFill>
                    <a:srgbClr val="FF2C79"/>
                  </a:solidFill>
                </a:uFill>
              </a:rPr>
              <a:t>T</a:t>
            </a:r>
            <a:r>
              <a:rPr>
                <a:solidFill>
                  <a:srgbClr val="CB8D73"/>
                </a:solidFill>
                <a:uFill>
                  <a:solidFill>
                    <a:srgbClr val="CB8D73"/>
                  </a:solidFill>
                </a:uFill>
              </a:rPr>
              <a:t>G</a:t>
            </a:r>
            <a:r>
              <a:rPr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C </a:t>
            </a:r>
            <a:r>
              <a:t>-3’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1" build="p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umanas_pcr.png" descr="sumanas_pcr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952500"/>
            <a:ext cx="12992100" cy="7772400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Show movie, repeat it and have students attempt to serve as narrator"/>
          <p:cNvSpPr txBox="1"/>
          <p:nvPr/>
        </p:nvSpPr>
        <p:spPr>
          <a:xfrm>
            <a:off x="2099200" y="242600"/>
            <a:ext cx="944954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Show movie, repeat it and have students attempt to serve as narrator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umanas_pcr.png" descr="sumanas_pcr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952500"/>
            <a:ext cx="12992100" cy="7772400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Show movie, repeat it and have students attempt to serve as narrator"/>
          <p:cNvSpPr txBox="1"/>
          <p:nvPr/>
        </p:nvSpPr>
        <p:spPr>
          <a:xfrm>
            <a:off x="300380" y="211609"/>
            <a:ext cx="1272624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rPr dirty="0"/>
              <a:t>Show movie</a:t>
            </a:r>
            <a:r>
              <a:rPr lang="en-US" dirty="0"/>
              <a:t>, https://</a:t>
            </a:r>
            <a:r>
              <a:rPr lang="en-US" dirty="0" err="1"/>
              <a:t>youtu.be</a:t>
            </a:r>
            <a:r>
              <a:rPr lang="en-US" dirty="0"/>
              <a:t>/</a:t>
            </a:r>
            <a:r>
              <a:rPr lang="en-US" dirty="0" err="1"/>
              <a:t>JmveVAYKylk</a:t>
            </a:r>
            <a:r>
              <a:rPr dirty="0"/>
              <a:t>, and have students attempt to serve as narrator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D8D6AB-BE10-6BA3-35E3-675655B06BEC}"/>
              </a:ext>
            </a:extLst>
          </p:cNvPr>
          <p:cNvSpPr txBox="1"/>
          <p:nvPr/>
        </p:nvSpPr>
        <p:spPr>
          <a:xfrm>
            <a:off x="3166672" y="8801100"/>
            <a:ext cx="7236501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600" dirty="0">
                <a:hlinkClick r:id="rId3"/>
              </a:rPr>
              <a:t>https://</a:t>
            </a:r>
            <a:r>
              <a:rPr lang="en-US" sz="3600" dirty="0" err="1">
                <a:hlinkClick r:id="rId3"/>
              </a:rPr>
              <a:t>youtu.be</a:t>
            </a:r>
            <a:r>
              <a:rPr lang="en-US" sz="3600" dirty="0">
                <a:hlinkClick r:id="rId3"/>
              </a:rPr>
              <a:t>/</a:t>
            </a:r>
            <a:r>
              <a:rPr lang="en-US" sz="3600" dirty="0" err="1">
                <a:hlinkClick r:id="rId3"/>
              </a:rPr>
              <a:t>JmveVAYKylk</a:t>
            </a:r>
            <a:endParaRPr lang="en-US" sz="3600"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1.png" descr="Pic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800" y="1612900"/>
            <a:ext cx="8077200" cy="6540500"/>
          </a:xfrm>
          <a:prstGeom prst="rect">
            <a:avLst/>
          </a:prstGeom>
          <a:ln w="25400"/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CR- Recap"/>
          <p:cNvSpPr txBox="1">
            <a:spLocks noGrp="1"/>
          </p:cNvSpPr>
          <p:nvPr>
            <p:ph type="title"/>
          </p:nvPr>
        </p:nvSpPr>
        <p:spPr>
          <a:xfrm>
            <a:off x="977900" y="863600"/>
            <a:ext cx="11049000" cy="1625600"/>
          </a:xfrm>
          <a:prstGeom prst="rect">
            <a:avLst/>
          </a:prstGeom>
        </p:spPr>
        <p:txBody>
          <a:bodyPr/>
          <a:lstStyle/>
          <a:p>
            <a:r>
              <a:t>PCR- Recap</a:t>
            </a:r>
          </a:p>
        </p:txBody>
      </p:sp>
      <p:sp>
        <p:nvSpPr>
          <p:cNvPr id="93" name="By using primers &amp; varying temperatures……"/>
          <p:cNvSpPr txBox="1">
            <a:spLocks noGrp="1"/>
          </p:cNvSpPr>
          <p:nvPr>
            <p:ph type="body" idx="1"/>
          </p:nvPr>
        </p:nvSpPr>
        <p:spPr>
          <a:xfrm>
            <a:off x="762000" y="2387600"/>
            <a:ext cx="11595100" cy="5854700"/>
          </a:xfrm>
          <a:prstGeom prst="rect">
            <a:avLst/>
          </a:prstGeom>
        </p:spPr>
        <p:txBody>
          <a:bodyPr/>
          <a:lstStyle>
            <a:lvl1pPr>
              <a:buClr>
                <a:srgbClr val="FFFFFF"/>
              </a:buClr>
              <a:buFont typeface="Arial"/>
            </a:lvl1pPr>
            <a:lvl2pPr>
              <a:buClr>
                <a:srgbClr val="FFFFFF"/>
              </a:buClr>
              <a:buFont typeface="Arial"/>
            </a:lvl2pPr>
          </a:lstStyle>
          <a:p>
            <a:r>
              <a:t>By using primers &amp; varying temperatures…</a:t>
            </a:r>
          </a:p>
          <a:p>
            <a:pPr lvl="1"/>
            <a:r>
              <a:t>TARGET &amp; AMPLIFY desired DNA segment</a:t>
            </a:r>
          </a:p>
        </p:txBody>
      </p:sp>
      <p:pic>
        <p:nvPicPr>
          <p:cNvPr id="94" name="pcr_reagents.jpg" descr="pcr_reagents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4762500"/>
            <a:ext cx="8328943" cy="42649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age.png" descr="image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" y="1496342"/>
            <a:ext cx="13106400" cy="7620001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he temp cycle of PCR"/>
          <p:cNvSpPr txBox="1">
            <a:spLocks noGrp="1"/>
          </p:cNvSpPr>
          <p:nvPr>
            <p:ph type="title"/>
          </p:nvPr>
        </p:nvSpPr>
        <p:spPr>
          <a:xfrm>
            <a:off x="1193800" y="-215900"/>
            <a:ext cx="10731500" cy="20365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The temp cycle of PCR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CR Quiz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PCR Quiz</a:t>
            </a:r>
          </a:p>
        </p:txBody>
      </p:sp>
      <p:sp>
        <p:nvSpPr>
          <p:cNvPr id="100" name="What are the 3 stages called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lr>
                <a:srgbClr val="FFFFFF"/>
              </a:buClr>
              <a:buFont typeface="Arial"/>
            </a:pPr>
            <a:r>
              <a:t>What are the 3 stages called?</a:t>
            </a:r>
          </a:p>
          <a:p>
            <a:pPr>
              <a:buClr>
                <a:srgbClr val="FFFFFF"/>
              </a:buClr>
              <a:buFont typeface="Arial"/>
            </a:pPr>
            <a:r>
              <a:t>What temperatures used?</a:t>
            </a:r>
          </a:p>
          <a:p>
            <a:pPr>
              <a:buClr>
                <a:srgbClr val="FFFFFF"/>
              </a:buClr>
              <a:buFont typeface="Arial"/>
            </a:pPr>
            <a:r>
              <a:t>What’s happening at each temperature? </a:t>
            </a:r>
          </a:p>
          <a:p>
            <a:pPr>
              <a:buClr>
                <a:srgbClr val="FFFFFF"/>
              </a:buClr>
              <a:buFont typeface="Arial"/>
            </a:pPr>
            <a:r>
              <a:t>In the end: How do you know if it worked?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Times Roman"/>
        <a:ea typeface="Times Roman"/>
        <a:cs typeface="Times Roman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52019" marR="52019" indent="0" algn="l" defTabSz="116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>
              <a:solidFill>
                <a:srgbClr val="FFFFFF"/>
              </a:solidFill>
            </a:uFill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Times Roman"/>
        <a:ea typeface="Times Roman"/>
        <a:cs typeface="Times Roman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52019" marR="52019" indent="0" algn="l" defTabSz="116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>
              <a:solidFill>
                <a:srgbClr val="FFFFFF"/>
              </a:solidFill>
            </a:uFill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378</Words>
  <Application>Microsoft Macintosh PowerPoint</Application>
  <PresentationFormat>Custom</PresentationFormat>
  <Paragraphs>48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Gill Sans</vt:lpstr>
      <vt:lpstr>Helvetica</vt:lpstr>
      <vt:lpstr>Lucida Grande</vt:lpstr>
      <vt:lpstr>Times Roman</vt:lpstr>
      <vt:lpstr>White</vt:lpstr>
      <vt:lpstr>Polymerase Chain Reaction</vt:lpstr>
      <vt:lpstr>DNA Structure: Two strands in helix </vt:lpstr>
      <vt:lpstr>DNA </vt:lpstr>
      <vt:lpstr>PowerPoint Presentation</vt:lpstr>
      <vt:lpstr>PowerPoint Presentation</vt:lpstr>
      <vt:lpstr>PowerPoint Presentation</vt:lpstr>
      <vt:lpstr>PCR- Recap</vt:lpstr>
      <vt:lpstr>The temp cycle of PCR</vt:lpstr>
      <vt:lpstr>PCR Quiz</vt:lpstr>
      <vt:lpstr>How Does a Gel Work?</vt:lpstr>
      <vt:lpstr>differing Dyes (there are a number of different dyes used in gel electrophoresis)</vt:lpstr>
      <vt:lpstr>Chalk Session</vt:lpstr>
      <vt:lpstr>Calculate Annealing Temp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Polymerase Chain Reaction</dc:title>
  <cp:lastModifiedBy>Luckie, Douglas</cp:lastModifiedBy>
  <cp:revision>2</cp:revision>
  <dcterms:modified xsi:type="dcterms:W3CDTF">2023-01-13T00:44:54Z</dcterms:modified>
</cp:coreProperties>
</file>