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"/>
          <p:cNvSpPr txBox="1"/>
          <p:nvPr/>
        </p:nvSpPr>
        <p:spPr>
          <a:xfrm>
            <a:off x="1029546" y="8868550"/>
            <a:ext cx="2564837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650240">
              <a:lnSpc>
                <a:spcPct val="105999"/>
              </a:lnSpc>
              <a:tabLst>
                <a:tab pos="1295400" algn="l"/>
                <a:tab pos="2590800" algn="l"/>
                <a:tab pos="2590800" algn="l"/>
              </a:tabLst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18" name="Text"/>
          <p:cNvSpPr txBox="1"/>
          <p:nvPr/>
        </p:nvSpPr>
        <p:spPr>
          <a:xfrm>
            <a:off x="4502008" y="8868550"/>
            <a:ext cx="3973690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50240">
              <a:lnSpc>
                <a:spcPct val="105999"/>
              </a:lnSpc>
              <a:tabLst>
                <a:tab pos="1295400" algn="l"/>
                <a:tab pos="2590800" algn="l"/>
                <a:tab pos="3898900" algn="l"/>
                <a:tab pos="4000500" algn="l"/>
              </a:tabLst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5359" y="866986"/>
            <a:ext cx="5813779" cy="3914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359" y="4840675"/>
            <a:ext cx="5811521" cy="3698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98453" y="885048"/>
            <a:ext cx="5188375" cy="3793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77759" y="4371057"/>
            <a:ext cx="4138508" cy="4233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1413" y="812799"/>
            <a:ext cx="9947769" cy="6416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0097" y="2022968"/>
            <a:ext cx="9656517" cy="7351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2728" y="2330026"/>
            <a:ext cx="10327077" cy="3217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2968" y="1354666"/>
            <a:ext cx="9548144" cy="59989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4213" y="650239"/>
            <a:ext cx="8240890" cy="8435059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o what do you predict is the problem?"/>
          <p:cNvSpPr txBox="1"/>
          <p:nvPr/>
        </p:nvSpPr>
        <p:spPr>
          <a:xfrm>
            <a:off x="1192106" y="3106702"/>
            <a:ext cx="11595948" cy="709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650240">
              <a:tabLst>
                <a:tab pos="495300" algn="l"/>
                <a:tab pos="1003300" algn="l"/>
                <a:tab pos="1511300" algn="l"/>
                <a:tab pos="2019300" algn="l"/>
                <a:tab pos="2527300" algn="l"/>
                <a:tab pos="3022600" algn="l"/>
                <a:tab pos="3530600" algn="l"/>
                <a:tab pos="4038600" algn="l"/>
                <a:tab pos="4546600" algn="l"/>
                <a:tab pos="5054600" algn="l"/>
                <a:tab pos="5562600" algn="l"/>
                <a:tab pos="6057900" algn="l"/>
              </a:tabLst>
              <a:defRPr b="0" sz="5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So what do you predict is the problem?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9502" y="650239"/>
            <a:ext cx="4165601" cy="426268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o what do you predict is the problem?"/>
          <p:cNvSpPr txBox="1"/>
          <p:nvPr/>
        </p:nvSpPr>
        <p:spPr>
          <a:xfrm>
            <a:off x="1192106" y="3106702"/>
            <a:ext cx="11595948" cy="709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650240">
              <a:tabLst>
                <a:tab pos="495300" algn="l"/>
                <a:tab pos="1003300" algn="l"/>
                <a:tab pos="1511300" algn="l"/>
                <a:tab pos="2019300" algn="l"/>
                <a:tab pos="2527300" algn="l"/>
                <a:tab pos="3022600" algn="l"/>
                <a:tab pos="3530600" algn="l"/>
                <a:tab pos="4038600" algn="l"/>
                <a:tab pos="4546600" algn="l"/>
                <a:tab pos="5054600" algn="l"/>
                <a:tab pos="5562600" algn="l"/>
                <a:tab pos="6057900" algn="l"/>
              </a:tabLst>
              <a:defRPr b="0" sz="5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So what do you predict is the problem?</a:t>
            </a:r>
          </a:p>
        </p:txBody>
      </p:sp>
      <p:sp>
        <p:nvSpPr>
          <p:cNvPr id="145" name="A. The deletion alters gating, thus blocking the CFTR.…"/>
          <p:cNvSpPr txBox="1"/>
          <p:nvPr/>
        </p:nvSpPr>
        <p:spPr>
          <a:xfrm>
            <a:off x="523804" y="4876800"/>
            <a:ext cx="12264250" cy="3081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650240">
              <a:spcBef>
                <a:spcPts val="2200"/>
              </a:spcBef>
              <a:tabLst>
                <a:tab pos="495300" algn="l"/>
                <a:tab pos="1003300" algn="l"/>
                <a:tab pos="1511300" algn="l"/>
                <a:tab pos="2019300" algn="l"/>
                <a:tab pos="2527300" algn="l"/>
                <a:tab pos="3022600" algn="l"/>
                <a:tab pos="3530600" algn="l"/>
                <a:tab pos="4038600" algn="l"/>
                <a:tab pos="4546600" algn="l"/>
                <a:tab pos="5054600" algn="l"/>
                <a:tab pos="5562600" algn="l"/>
                <a:tab pos="6057900" algn="l"/>
              </a:tabLst>
              <a:defRPr b="0"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A. The deletion alters gating, thus blocking the CFTR.</a:t>
            </a:r>
          </a:p>
          <a:p>
            <a:pPr algn="l" defTabSz="650240">
              <a:spcBef>
                <a:spcPts val="2200"/>
              </a:spcBef>
              <a:tabLst>
                <a:tab pos="495300" algn="l"/>
                <a:tab pos="1003300" algn="l"/>
                <a:tab pos="1511300" algn="l"/>
                <a:tab pos="2019300" algn="l"/>
                <a:tab pos="2527300" algn="l"/>
                <a:tab pos="3022600" algn="l"/>
                <a:tab pos="3530600" algn="l"/>
                <a:tab pos="4038600" algn="l"/>
                <a:tab pos="4546600" algn="l"/>
                <a:tab pos="5054600" algn="l"/>
                <a:tab pos="5562600" algn="l"/>
                <a:tab pos="6057900" algn="l"/>
              </a:tabLst>
              <a:defRPr b="0"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B. The deletion alters ATP binding, thus stopping CFTR.</a:t>
            </a:r>
          </a:p>
          <a:p>
            <a:pPr algn="l" defTabSz="650240">
              <a:spcBef>
                <a:spcPts val="2200"/>
              </a:spcBef>
              <a:tabLst>
                <a:tab pos="495300" algn="l"/>
                <a:tab pos="1003300" algn="l"/>
                <a:tab pos="1511300" algn="l"/>
                <a:tab pos="2019300" algn="l"/>
                <a:tab pos="2527300" algn="l"/>
                <a:tab pos="3022600" algn="l"/>
                <a:tab pos="3530600" algn="l"/>
                <a:tab pos="4038600" algn="l"/>
                <a:tab pos="4546600" algn="l"/>
                <a:tab pos="5054600" algn="l"/>
                <a:tab pos="5562600" algn="l"/>
                <a:tab pos="6057900" algn="l"/>
              </a:tabLst>
              <a:defRPr b="0"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C. The deletion alters the folding, but CFTR still works. </a:t>
            </a:r>
          </a:p>
          <a:p>
            <a:pPr algn="l" defTabSz="650240">
              <a:spcBef>
                <a:spcPts val="2200"/>
              </a:spcBef>
              <a:tabLst>
                <a:tab pos="495300" algn="l"/>
                <a:tab pos="1003300" algn="l"/>
                <a:tab pos="1511300" algn="l"/>
                <a:tab pos="2019300" algn="l"/>
                <a:tab pos="2527300" algn="l"/>
                <a:tab pos="3022600" algn="l"/>
                <a:tab pos="3530600" algn="l"/>
                <a:tab pos="4038600" algn="l"/>
                <a:tab pos="4546600" algn="l"/>
                <a:tab pos="5054600" algn="l"/>
                <a:tab pos="5562600" algn="l"/>
                <a:tab pos="6057900" algn="l"/>
              </a:tabLst>
              <a:defRPr b="0"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D. None of the above cause the disease.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7608" y="2038773"/>
            <a:ext cx="10891522" cy="654304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biosynthesis of normal wild-type CFTR"/>
          <p:cNvSpPr txBox="1"/>
          <p:nvPr/>
        </p:nvSpPr>
        <p:spPr>
          <a:xfrm>
            <a:off x="1861034" y="1076653"/>
            <a:ext cx="9251122" cy="700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 anchor="ctr">
            <a:spAutoFit/>
          </a:bodyPr>
          <a:lstStyle>
            <a:lvl1pPr defTabSz="650240">
              <a:defRPr b="0"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biosynthesis of normal wild-type CFTR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1137" y="2126826"/>
            <a:ext cx="10388037" cy="646627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biosynthesis of mutant CFTR"/>
          <p:cNvSpPr txBox="1"/>
          <p:nvPr/>
        </p:nvSpPr>
        <p:spPr>
          <a:xfrm>
            <a:off x="2902681" y="1224538"/>
            <a:ext cx="6998496" cy="700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 anchor="ctr">
            <a:spAutoFit/>
          </a:bodyPr>
          <a:lstStyle>
            <a:lvl1pPr defTabSz="650240">
              <a:defRPr b="0"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biosynthesis of mutant CFTR</a:t>
            </a:r>
          </a:p>
        </p:txBody>
      </p:sp>
      <p:sp>
        <p:nvSpPr>
          <p:cNvPr id="152" name="PROTEASOME"/>
          <p:cNvSpPr txBox="1"/>
          <p:nvPr/>
        </p:nvSpPr>
        <p:spPr>
          <a:xfrm>
            <a:off x="9067235" y="7116515"/>
            <a:ext cx="1638128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650240">
              <a:tabLst>
                <a:tab pos="495300" algn="l"/>
                <a:tab pos="1003300" algn="l"/>
                <a:tab pos="1511300" algn="l"/>
                <a:tab pos="2019300" algn="l"/>
                <a:tab pos="2527300" algn="l"/>
                <a:tab pos="3022600" algn="l"/>
                <a:tab pos="3530600" algn="l"/>
                <a:tab pos="4038600" algn="l"/>
                <a:tab pos="4546600" algn="l"/>
                <a:tab pos="5054600" algn="l"/>
                <a:tab pos="5562600" algn="l"/>
                <a:tab pos="6057900" algn="l"/>
              </a:tabLst>
              <a:defRPr b="0" sz="18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PROTEASOME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